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6" r:id="rId5"/>
  </p:sldMasterIdLst>
  <p:notesMasterIdLst>
    <p:notesMasterId r:id="rId50"/>
  </p:notesMasterIdLst>
  <p:sldIdLst>
    <p:sldId id="256" r:id="rId6"/>
    <p:sldId id="284" r:id="rId7"/>
    <p:sldId id="257" r:id="rId8"/>
    <p:sldId id="263" r:id="rId9"/>
    <p:sldId id="258" r:id="rId10"/>
    <p:sldId id="259" r:id="rId11"/>
    <p:sldId id="298" r:id="rId12"/>
    <p:sldId id="262" r:id="rId13"/>
    <p:sldId id="264" r:id="rId14"/>
    <p:sldId id="265" r:id="rId15"/>
    <p:sldId id="266" r:id="rId16"/>
    <p:sldId id="267" r:id="rId17"/>
    <p:sldId id="268" r:id="rId18"/>
    <p:sldId id="285" r:id="rId19"/>
    <p:sldId id="271" r:id="rId20"/>
    <p:sldId id="269" r:id="rId21"/>
    <p:sldId id="272" r:id="rId22"/>
    <p:sldId id="270" r:id="rId23"/>
    <p:sldId id="275" r:id="rId24"/>
    <p:sldId id="274" r:id="rId25"/>
    <p:sldId id="276" r:id="rId26"/>
    <p:sldId id="277" r:id="rId27"/>
    <p:sldId id="286" r:id="rId28"/>
    <p:sldId id="278" r:id="rId29"/>
    <p:sldId id="281" r:id="rId30"/>
    <p:sldId id="305" r:id="rId31"/>
    <p:sldId id="287" r:id="rId32"/>
    <p:sldId id="288" r:id="rId33"/>
    <p:sldId id="300" r:id="rId34"/>
    <p:sldId id="289" r:id="rId35"/>
    <p:sldId id="301" r:id="rId36"/>
    <p:sldId id="290" r:id="rId37"/>
    <p:sldId id="291" r:id="rId38"/>
    <p:sldId id="283" r:id="rId39"/>
    <p:sldId id="304" r:id="rId40"/>
    <p:sldId id="294" r:id="rId41"/>
    <p:sldId id="296" r:id="rId42"/>
    <p:sldId id="308" r:id="rId43"/>
    <p:sldId id="309" r:id="rId44"/>
    <p:sldId id="293" r:id="rId45"/>
    <p:sldId id="295" r:id="rId46"/>
    <p:sldId id="303" r:id="rId47"/>
    <p:sldId id="306" r:id="rId48"/>
    <p:sldId id="307" r:id="rId4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8" autoAdjust="0"/>
    <p:restoredTop sz="96992" autoAdjust="0"/>
  </p:normalViewPr>
  <p:slideViewPr>
    <p:cSldViewPr>
      <p:cViewPr>
        <p:scale>
          <a:sx n="100" d="100"/>
          <a:sy n="100" d="100"/>
        </p:scale>
        <p:origin x="-1304" y="-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26.08.16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‹Nr.›</a:t>
            </a:fld>
            <a:endParaRPr lang="en-US"/>
          </a:p>
        </p:txBody>
      </p:sp>
    </p:spTree>
    <p:extLst>
      <p:ext uri="{BB962C8B-B14F-4D97-AF65-F5344CB8AC3E}">
        <p14:creationId xmlns:p14="http://schemas.microsoft.com/office/powerpoint/2010/main" val="426958940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86258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644"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107504" y="3861048"/>
            <a:ext cx="8640960" cy="1829761"/>
          </a:xfrm>
        </p:spPr>
        <p:txBody>
          <a:bodyPr vert="horz" anchor="b">
            <a:normAutofit/>
            <a:scene3d>
              <a:camera prst="orthographicFront"/>
              <a:lightRig rig="soft" dir="t"/>
            </a:scene3d>
            <a:sp3d prstMaterial="softEdge">
              <a:bevelT w="25400" h="25400"/>
            </a:sp3d>
          </a:bodyPr>
          <a:lstStyle>
            <a:lvl1pPr algn="l">
              <a:defRPr sz="4800" b="1">
                <a:solidFill>
                  <a:schemeClr val="bg1"/>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107505" y="5661248"/>
            <a:ext cx="8136903" cy="1055688"/>
          </a:xfrm>
        </p:spPr>
        <p:txBody>
          <a:bodyPr lIns="45720" rIns="45720"/>
          <a:lstStyle>
            <a:lvl1pPr marL="0" marR="64008" indent="0" algn="l">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3" name="TextBox 2"/>
          <p:cNvSpPr txBox="1"/>
          <p:nvPr userDrawn="1"/>
        </p:nvSpPr>
        <p:spPr>
          <a:xfrm>
            <a:off x="107504" y="225514"/>
            <a:ext cx="8280920" cy="646331"/>
          </a:xfrm>
          <a:prstGeom prst="rect">
            <a:avLst/>
          </a:prstGeom>
          <a:noFill/>
        </p:spPr>
        <p:txBody>
          <a:bodyPr wrap="square" rtlCol="0">
            <a:spAutoFit/>
          </a:bodyPr>
          <a:lstStyle/>
          <a:p>
            <a:r>
              <a:rPr lang="en-US" sz="1200" kern="1200" dirty="0" smtClean="0">
                <a:solidFill>
                  <a:schemeClr val="bg1"/>
                </a:solidFill>
                <a:effectLst/>
                <a:latin typeface="+mn-lt"/>
                <a:ea typeface="+mn-ea"/>
                <a:cs typeface="+mn-cs"/>
              </a:rPr>
              <a:t>GRANT AGREEMENT: 601138 | SCHEME FP7 ICT 2011.4.3 </a:t>
            </a:r>
          </a:p>
          <a:p>
            <a:r>
              <a:rPr lang="en-GB" sz="1200" kern="1200" dirty="0" smtClean="0">
                <a:solidFill>
                  <a:schemeClr val="bg1"/>
                </a:solidFill>
                <a:effectLst/>
                <a:latin typeface="+mn-lt"/>
                <a:ea typeface="+mn-ea"/>
                <a:cs typeface="+mn-cs"/>
              </a:rPr>
              <a:t>Promoting and Enhancing Reuse of Information throughout the Content Lifecycle taking account of Evolving Semantics</a:t>
            </a:r>
            <a:r>
              <a:rPr lang="en-US" sz="1200" kern="1200" baseline="0" dirty="0" smtClean="0">
                <a:solidFill>
                  <a:schemeClr val="bg1"/>
                </a:solidFill>
                <a:effectLst/>
                <a:latin typeface="+mn-lt"/>
                <a:ea typeface="+mn-ea"/>
                <a:cs typeface="+mn-cs"/>
              </a:rPr>
              <a:t> </a:t>
            </a:r>
            <a:r>
              <a:rPr lang="en-GB" sz="1200" kern="1200" dirty="0" smtClean="0">
                <a:solidFill>
                  <a:schemeClr val="bg1"/>
                </a:solidFill>
                <a:effectLst/>
                <a:latin typeface="+mn-lt"/>
                <a:ea typeface="+mn-ea"/>
                <a:cs typeface="+mn-cs"/>
              </a:rPr>
              <a:t>[Digital Preservation]</a:t>
            </a:r>
            <a:endParaRPr lang="el-GR" sz="1200" kern="1200" dirty="0" smtClean="0">
              <a:solidFill>
                <a:schemeClr val="bg1"/>
              </a:solidFill>
              <a:effectLst/>
              <a:latin typeface="+mn-lt"/>
              <a:ea typeface="+mn-ea"/>
              <a:cs typeface="+mn-cs"/>
            </a:endParaRPr>
          </a:p>
        </p:txBody>
      </p:sp>
      <p:pic>
        <p:nvPicPr>
          <p:cNvPr id="15" name="Picture 14"/>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16416" y="6257607"/>
            <a:ext cx="683568" cy="464455"/>
          </a:xfrm>
          <a:prstGeom prst="rect">
            <a:avLst/>
          </a:prstGeom>
          <a:noFill/>
        </p:spPr>
      </p:pic>
      <p:sp>
        <p:nvSpPr>
          <p:cNvPr id="2" name="TextBox 1"/>
          <p:cNvSpPr txBox="1"/>
          <p:nvPr userDrawn="1"/>
        </p:nvSpPr>
        <p:spPr>
          <a:xfrm>
            <a:off x="4716016" y="6309320"/>
            <a:ext cx="3600400" cy="461665"/>
          </a:xfrm>
          <a:prstGeom prst="rect">
            <a:avLst/>
          </a:prstGeom>
          <a:noFill/>
        </p:spPr>
        <p:txBody>
          <a:bodyPr wrap="square" rtlCol="0">
            <a:spAutoFit/>
          </a:bodyPr>
          <a:lstStyle/>
          <a:p>
            <a:pPr algn="just"/>
            <a:r>
              <a:rPr lang="en-US" sz="800" b="0" i="0" kern="1200" dirty="0" smtClean="0">
                <a:solidFill>
                  <a:schemeClr val="tx1"/>
                </a:solidFill>
                <a:effectLst/>
                <a:latin typeface="+mn-lt"/>
                <a:ea typeface="+mn-ea"/>
                <a:cs typeface="+mn-cs"/>
              </a:rPr>
              <a:t>“This project has received funding from the European Union’s Seventh Framework </a:t>
            </a:r>
            <a:r>
              <a:rPr lang="en-US" sz="800" b="0" i="0" kern="1200" dirty="0" err="1" smtClean="0">
                <a:solidFill>
                  <a:schemeClr val="tx1"/>
                </a:solidFill>
                <a:effectLst/>
                <a:latin typeface="+mn-lt"/>
                <a:ea typeface="+mn-ea"/>
                <a:cs typeface="+mn-cs"/>
              </a:rPr>
              <a:t>Programme</a:t>
            </a:r>
            <a:r>
              <a:rPr lang="en-US" sz="800" b="0" i="0" kern="1200" dirty="0" smtClean="0">
                <a:solidFill>
                  <a:schemeClr val="tx1"/>
                </a:solidFill>
                <a:effectLst/>
                <a:latin typeface="+mn-lt"/>
                <a:ea typeface="+mn-ea"/>
                <a:cs typeface="+mn-cs"/>
              </a:rPr>
              <a:t> for research, technological development and demonstration under grant agreement no601138”.</a:t>
            </a:r>
            <a:endParaRPr lang="el-GR" sz="5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lvl1pPr>
              <a:spcBef>
                <a:spcPts val="1200"/>
              </a:spcBef>
              <a:defRPr/>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0B043721-5BBB-434C-955D-04934D30A0BB}" type="datetime8">
              <a:rPr lang="en-US" smtClean="0">
                <a:solidFill>
                  <a:schemeClr val="tx2"/>
                </a:solidFill>
              </a:rPr>
              <a:t>26.08.16 09:52</a:t>
            </a:fld>
            <a:endParaRPr lang="en-US"/>
          </a:p>
        </p:txBody>
      </p:sp>
      <p:sp>
        <p:nvSpPr>
          <p:cNvPr id="5" name="Footer Placeholder 4"/>
          <p:cNvSpPr>
            <a:spLocks noGrp="1"/>
          </p:cNvSpPr>
          <p:nvPr>
            <p:ph type="ftr" sz="quarter" idx="11"/>
          </p:nvPr>
        </p:nvSpPr>
        <p:spPr/>
        <p:txBody>
          <a:bodyPr/>
          <a:lstStyle>
            <a:extLst/>
          </a:lstStyle>
          <a:p>
            <a:r>
              <a:rPr lang="en-US" smtClean="0"/>
              <a:t>Annual Review 2014</a:t>
            </a:r>
            <a:endParaRPr lang="en-US"/>
          </a:p>
        </p:txBody>
      </p:sp>
      <p:sp>
        <p:nvSpPr>
          <p:cNvPr id="6" name="Slide Number Placeholder 5"/>
          <p:cNvSpPr>
            <a:spLocks noGrp="1"/>
          </p:cNvSpPr>
          <p:nvPr>
            <p:ph type="sldNum" sz="quarter" idx="12"/>
          </p:nvPr>
        </p:nvSpPr>
        <p:spPr/>
        <p:txBody>
          <a:bodyPr/>
          <a:lstStyle>
            <a:extLst/>
          </a:lstStyle>
          <a:p>
            <a:fld id="{72AC53DF-4216-466D-99A7-94400E6C2A25}" type="slidenum">
              <a:rPr lang="en-US" sz="1200" smtClean="0">
                <a:solidFill>
                  <a:schemeClr val="tx2"/>
                </a:solidFill>
              </a: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lvl1pPr>
              <a:spcBef>
                <a:spcPts val="1200"/>
              </a:spcBef>
              <a:defRPr/>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24C30A48-21E5-4731-B616-D53F1BBB36BA}" type="datetime8">
              <a:rPr lang="en-US" smtClean="0">
                <a:solidFill>
                  <a:schemeClr val="tx2"/>
                </a:solidFill>
              </a:rPr>
              <a:t>26.08.16 09:52</a:t>
            </a:fld>
            <a:endParaRPr lang="en-US" dirty="0"/>
          </a:p>
        </p:txBody>
      </p:sp>
      <p:sp>
        <p:nvSpPr>
          <p:cNvPr id="5" name="Footer Placeholder 4"/>
          <p:cNvSpPr>
            <a:spLocks noGrp="1"/>
          </p:cNvSpPr>
          <p:nvPr>
            <p:ph type="ftr" sz="quarter" idx="11"/>
          </p:nvPr>
        </p:nvSpPr>
        <p:spPr/>
        <p:txBody>
          <a:bodyPr/>
          <a:lstStyle>
            <a:extLst/>
          </a:lstStyle>
          <a:p>
            <a:r>
              <a:rPr lang="en-US" smtClean="0"/>
              <a:t>Annual Review 2014</a:t>
            </a:r>
            <a:endParaRPr lang="en-US" dirty="0"/>
          </a:p>
        </p:txBody>
      </p:sp>
      <p:sp>
        <p:nvSpPr>
          <p:cNvPr id="6" name="Slide Number Placeholder 5"/>
          <p:cNvSpPr>
            <a:spLocks noGrp="1"/>
          </p:cNvSpPr>
          <p:nvPr>
            <p:ph type="sldNum" sz="quarter" idx="12"/>
          </p:nvPr>
        </p:nvSpPr>
        <p:spPr/>
        <p:txBody>
          <a:bodyPr/>
          <a:lstStyle>
            <a:extLst/>
          </a:lstStyle>
          <a:p>
            <a:fld id="{72AC53DF-4216-466D-99A7-94400E6C2A25}" type="slidenum">
              <a:rPr lang="en-US" sz="1200" smtClean="0">
                <a:solidFill>
                  <a:schemeClr val="tx2"/>
                </a:solidFill>
              </a: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6C768F5D-EA73-49D9-8760-C265A5687190}" type="datetime8">
              <a:rPr lang="en-US" smtClean="0"/>
              <a:t>26.08.16 09:52</a:t>
            </a:fld>
            <a:endParaRPr lang="en-US" dirty="0"/>
          </a:p>
        </p:txBody>
      </p:sp>
      <p:sp>
        <p:nvSpPr>
          <p:cNvPr id="5" name="Footer Placeholder 4"/>
          <p:cNvSpPr>
            <a:spLocks noGrp="1"/>
          </p:cNvSpPr>
          <p:nvPr>
            <p:ph type="ftr" sz="quarter" idx="11"/>
          </p:nvPr>
        </p:nvSpPr>
        <p:spPr/>
        <p:txBody>
          <a:bodyPr/>
          <a:lstStyle>
            <a:extLst/>
          </a:lstStyle>
          <a:p>
            <a:r>
              <a:rPr lang="en-US" smtClean="0"/>
              <a:t>Annual Review 2014</a:t>
            </a:r>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‹Nr.›</a:t>
            </a:fld>
            <a:endParaRPr lang="en-US" dirty="0">
              <a:solidFill>
                <a:srgbClr val="FFFFFF"/>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fld id="{A75043D7-5D20-4204-8EFA-CD5465A07D7A}" type="datetime8">
              <a:rPr lang="en-US" smtClean="0"/>
              <a:t>26.08.16 09:52</a:t>
            </a:fld>
            <a:endParaRPr lang="en-US"/>
          </a:p>
        </p:txBody>
      </p:sp>
      <p:sp>
        <p:nvSpPr>
          <p:cNvPr id="5" name="Footer Placeholder 4"/>
          <p:cNvSpPr>
            <a:spLocks noGrp="1"/>
          </p:cNvSpPr>
          <p:nvPr>
            <p:ph type="ftr" sz="quarter" idx="11"/>
          </p:nvPr>
        </p:nvSpPr>
        <p:spPr/>
        <p:txBody>
          <a:bodyPr/>
          <a:lstStyle>
            <a:extLst/>
          </a:lstStyle>
          <a:p>
            <a:r>
              <a:rPr lang="en-US" smtClean="0"/>
              <a:t>Annual Review 2014</a:t>
            </a:r>
            <a:endParaRPr lang="en-US" dirty="0"/>
          </a:p>
        </p:txBody>
      </p:sp>
      <p:sp>
        <p:nvSpPr>
          <p:cNvPr id="6" name="Slide Number Placeholder 5"/>
          <p:cNvSpPr>
            <a:spLocks noGrp="1"/>
          </p:cNvSpPr>
          <p:nvPr>
            <p:ph type="sldNum" sz="quarter" idx="12"/>
          </p:nvPr>
        </p:nvSpPr>
        <p:spPr/>
        <p:txBody>
          <a:bodyPr/>
          <a:lstStyle>
            <a:extLst/>
          </a:lstStyle>
          <a:p>
            <a:pPr algn="ctr"/>
            <a:fld id="{1AD93096-5B34-4342-9326-69289CEAE4C2}" type="slidenum">
              <a:rPr lang="en-US" smtClean="0"/>
              <a:pPr algn="ctr"/>
              <a:t>‹Nr.›</a:t>
            </a:fld>
            <a:endParaRPr lang="en-US" sz="2400" dirty="0">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spcBef>
                <a:spcPts val="1200"/>
              </a:spcBef>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spcBef>
                <a:spcPts val="1200"/>
              </a:spcBef>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extLst/>
          </a:lstStyle>
          <a:p>
            <a:fld id="{081F44B8-39BE-4D10-BB23-58C5413FD3A5}" type="datetime8">
              <a:rPr lang="en-US" smtClean="0"/>
              <a:t>26.08.16 09:52</a:t>
            </a:fld>
            <a:endParaRPr lang="en-US"/>
          </a:p>
        </p:txBody>
      </p:sp>
      <p:sp>
        <p:nvSpPr>
          <p:cNvPr id="6" name="Footer Placeholder 5"/>
          <p:cNvSpPr>
            <a:spLocks noGrp="1"/>
          </p:cNvSpPr>
          <p:nvPr>
            <p:ph type="ftr" sz="quarter" idx="11"/>
          </p:nvPr>
        </p:nvSpPr>
        <p:spPr/>
        <p:txBody>
          <a:bodyPr/>
          <a:lstStyle>
            <a:extLst/>
          </a:lstStyle>
          <a:p>
            <a:r>
              <a:rPr lang="en-US" smtClean="0"/>
              <a:t>Annual Review 2014</a:t>
            </a:r>
            <a:endParaRPr lang="en-US"/>
          </a:p>
        </p:txBody>
      </p:sp>
      <p:sp>
        <p:nvSpPr>
          <p:cNvPr id="7" name="Slide Number Placeholder 6"/>
          <p:cNvSpPr>
            <a:spLocks noGrp="1"/>
          </p:cNvSpPr>
          <p:nvPr>
            <p:ph type="sldNum" sz="quarter" idx="12"/>
          </p:nvPr>
        </p:nvSpPr>
        <p:spPr/>
        <p:txBody>
          <a:bodyPr/>
          <a:lstStyle>
            <a:extLst/>
          </a:lstStyle>
          <a:p>
            <a:pPr algn="ctr"/>
            <a:fld id="{1AD93096-5B34-4342-9326-69289CEAE4C2}" type="slidenum">
              <a:rPr lang="en-US" smtClean="0"/>
              <a:pPr algn="ctr"/>
              <a:t>‹Nr.›</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spcBef>
                <a:spcPts val="1200"/>
              </a:spcBef>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1200"/>
              </a:spcBef>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extLst/>
          </a:lstStyle>
          <a:p>
            <a:fld id="{D64D0161-6ADD-4CF5-96F6-F34F7D677F98}" type="datetime8">
              <a:rPr lang="en-US" smtClean="0"/>
              <a:t>26.08.16 09:52</a:t>
            </a:fld>
            <a:endParaRPr lang="en-US"/>
          </a:p>
        </p:txBody>
      </p:sp>
      <p:sp>
        <p:nvSpPr>
          <p:cNvPr id="8" name="Footer Placeholder 7"/>
          <p:cNvSpPr>
            <a:spLocks noGrp="1"/>
          </p:cNvSpPr>
          <p:nvPr>
            <p:ph type="ftr" sz="quarter" idx="11"/>
          </p:nvPr>
        </p:nvSpPr>
        <p:spPr/>
        <p:txBody>
          <a:bodyPr/>
          <a:lstStyle>
            <a:extLst/>
          </a:lstStyle>
          <a:p>
            <a:r>
              <a:rPr lang="en-US" smtClean="0"/>
              <a:t>Annual Review 2014</a:t>
            </a:r>
            <a:endParaRPr lang="en-US"/>
          </a:p>
        </p:txBody>
      </p:sp>
      <p:sp>
        <p:nvSpPr>
          <p:cNvPr id="9" name="Slide Number Placeholder 8"/>
          <p:cNvSpPr>
            <a:spLocks noGrp="1"/>
          </p:cNvSpPr>
          <p:nvPr>
            <p:ph type="sldNum" sz="quarter" idx="12"/>
          </p:nvPr>
        </p:nvSpPr>
        <p:spPr/>
        <p:txBody>
          <a:bodyPr/>
          <a:lstStyle>
            <a:extLst/>
          </a:lstStyle>
          <a:p>
            <a:pPr algn="ctr"/>
            <a:fld id="{1AD93096-5B34-4342-9326-69289CEAE4C2}" type="slidenum">
              <a:rPr lang="en-US" smtClean="0"/>
              <a:pPr algn="ct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7C2C081-9486-4560-8A97-45A19171C414}" type="datetime8">
              <a:rPr lang="en-US" smtClean="0"/>
              <a:t>26.08.16 09:52</a:t>
            </a:fld>
            <a:endParaRPr lang="en-US"/>
          </a:p>
        </p:txBody>
      </p:sp>
      <p:sp>
        <p:nvSpPr>
          <p:cNvPr id="4" name="Footer Placeholder 3"/>
          <p:cNvSpPr>
            <a:spLocks noGrp="1"/>
          </p:cNvSpPr>
          <p:nvPr>
            <p:ph type="ftr" sz="quarter" idx="11"/>
          </p:nvPr>
        </p:nvSpPr>
        <p:spPr/>
        <p:txBody>
          <a:bodyPr/>
          <a:lstStyle>
            <a:extLst/>
          </a:lstStyle>
          <a:p>
            <a:r>
              <a:rPr lang="en-US" smtClean="0"/>
              <a:t>Annual Review 2014</a:t>
            </a:r>
            <a:endParaRPr lang="en-US"/>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‹Nr.›</a:t>
            </a:fld>
            <a:endParaRPr lang="en-US" dirty="0">
              <a:solidFill>
                <a:srgbClr val="FFFFFF"/>
              </a:solidFill>
            </a:endParaRPr>
          </a:p>
        </p:txBody>
      </p:sp>
      <p:sp>
        <p:nvSpPr>
          <p:cNvPr id="6" name="Title 5"/>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959E512-3893-4ABD-8F2D-D14DA933065F}" type="datetime8">
              <a:rPr lang="en-US" smtClean="0"/>
              <a:t>26.08.16 09:52</a:t>
            </a:fld>
            <a:endParaRPr lang="en-US"/>
          </a:p>
        </p:txBody>
      </p:sp>
      <p:sp>
        <p:nvSpPr>
          <p:cNvPr id="3" name="Footer Placeholder 2"/>
          <p:cNvSpPr>
            <a:spLocks noGrp="1"/>
          </p:cNvSpPr>
          <p:nvPr>
            <p:ph type="ftr" sz="quarter" idx="11"/>
          </p:nvPr>
        </p:nvSpPr>
        <p:spPr/>
        <p:txBody>
          <a:bodyPr/>
          <a:lstStyle>
            <a:extLst/>
          </a:lstStyle>
          <a:p>
            <a:r>
              <a:rPr lang="en-US" smtClean="0"/>
              <a:t>Annual Review 2014</a:t>
            </a:r>
            <a:endParaRPr lang="en-US" dirty="0"/>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‹Nr.›</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spcBef>
                <a:spcPts val="1200"/>
              </a:spcBef>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extLst/>
          </a:lstStyle>
          <a:p>
            <a:fld id="{D9DE5B8D-3D38-463B-B7BF-37378A2A95C0}" type="datetime8">
              <a:rPr lang="en-US" smtClean="0"/>
              <a:t>26.08.16 09:52</a:t>
            </a:fld>
            <a:endParaRPr lang="en-US"/>
          </a:p>
        </p:txBody>
      </p:sp>
      <p:sp>
        <p:nvSpPr>
          <p:cNvPr id="6" name="Footer Placeholder 5"/>
          <p:cNvSpPr>
            <a:spLocks noGrp="1"/>
          </p:cNvSpPr>
          <p:nvPr>
            <p:ph type="ftr" sz="quarter" idx="11"/>
          </p:nvPr>
        </p:nvSpPr>
        <p:spPr/>
        <p:txBody>
          <a:bodyPr/>
          <a:lstStyle>
            <a:extLst/>
          </a:lstStyle>
          <a:p>
            <a:r>
              <a:rPr lang="en-US" smtClean="0"/>
              <a:t>Annual Review 2014</a:t>
            </a:r>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‹Nr.›</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F480BD1-F088-467E-98CF-E386F5920C6E}" type="datetime8">
              <a:rPr lang="en-US" smtClean="0"/>
              <a:t>26.08.16 09:52</a:t>
            </a:fld>
            <a:endParaRPr lang="en-US"/>
          </a:p>
        </p:txBody>
      </p:sp>
      <p:sp>
        <p:nvSpPr>
          <p:cNvPr id="6" name="Footer Placeholder 5"/>
          <p:cNvSpPr>
            <a:spLocks noGrp="1"/>
          </p:cNvSpPr>
          <p:nvPr>
            <p:ph type="ftr" sz="quarter" idx="11"/>
          </p:nvPr>
        </p:nvSpPr>
        <p:spPr>
          <a:xfrm>
            <a:off x="5965735" y="6407944"/>
            <a:ext cx="2350681" cy="365125"/>
          </a:xfrm>
        </p:spPr>
        <p:txBody>
          <a:bodyPr/>
          <a:lstStyle>
            <a:lvl1pPr>
              <a:defRPr>
                <a:solidFill>
                  <a:schemeClr val="tx1"/>
                </a:solidFill>
              </a:defRPr>
            </a:lvl1pPr>
            <a:extLst/>
          </a:lstStyle>
          <a:p>
            <a:r>
              <a:rPr lang="en-US" smtClean="0"/>
              <a:t>Annual Review 2014</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a:fld id="{1AD93096-5B34-4342-9326-69289CEAE4C2}" type="slidenum">
              <a:rPr lang="en-US" smtClean="0"/>
              <a:pPr algn="ctr"/>
              <a:t>‹Nr.›</a:t>
            </a:fld>
            <a:endParaRPr lang="en-US" sz="280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3913" y="-7457"/>
            <a:ext cx="9146419" cy="686205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2363637" y="6468502"/>
            <a:ext cx="1920240" cy="365760"/>
          </a:xfrm>
          <a:prstGeom prst="rect">
            <a:avLst/>
          </a:prstGeom>
        </p:spPr>
        <p:txBody>
          <a:bodyPr vert="horz" anchor="b"/>
          <a:lstStyle>
            <a:lvl1pPr algn="l" eaLnBrk="1" latinLnBrk="0" hangingPunct="1">
              <a:defRPr kumimoji="0" sz="1000">
                <a:solidFill>
                  <a:schemeClr val="tx1"/>
                </a:solidFill>
              </a:defRPr>
            </a:lvl1pPr>
            <a:extLst/>
          </a:lstStyle>
          <a:p>
            <a:fld id="{F709A181-3D82-4DF8-AC81-B036DABEAC5D}" type="datetime8">
              <a:rPr lang="en-US" smtClean="0">
                <a:solidFill>
                  <a:schemeClr val="tx2"/>
                </a:solidFill>
              </a:rPr>
              <a:t>26.08.16 09:52</a:t>
            </a:fld>
            <a:endParaRPr lang="en-US" sz="1400" dirty="0">
              <a:solidFill>
                <a:schemeClr val="tx2"/>
              </a:solidFill>
            </a:endParaRPr>
          </a:p>
        </p:txBody>
      </p:sp>
      <p:sp>
        <p:nvSpPr>
          <p:cNvPr id="22" name="Footer Placeholder 21"/>
          <p:cNvSpPr>
            <a:spLocks noGrp="1"/>
          </p:cNvSpPr>
          <p:nvPr>
            <p:ph type="ftr" sz="quarter" idx="3"/>
          </p:nvPr>
        </p:nvSpPr>
        <p:spPr>
          <a:xfrm>
            <a:off x="16677" y="6468502"/>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a:r>
              <a:rPr lang="en-US" sz="1400" smtClean="0">
                <a:solidFill>
                  <a:schemeClr val="tx2"/>
                </a:solidFill>
              </a:rPr>
              <a:t>Annual Review 2014</a:t>
            </a:r>
            <a:endParaRPr lang="en-US" sz="1400" dirty="0">
              <a:solidFill>
                <a:schemeClr val="tx2"/>
              </a:solidFill>
            </a:endParaRPr>
          </a:p>
        </p:txBody>
      </p:sp>
      <p:sp>
        <p:nvSpPr>
          <p:cNvPr id="18" name="Slide Number Placeholder 17"/>
          <p:cNvSpPr>
            <a:spLocks noGrp="1"/>
          </p:cNvSpPr>
          <p:nvPr>
            <p:ph type="sldNum" sz="quarter" idx="4"/>
          </p:nvPr>
        </p:nvSpPr>
        <p:spPr>
          <a:xfrm>
            <a:off x="4283877" y="6468502"/>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a:fld id="{72AC53DF-4216-466D-99A7-94400E6C2A25}" type="slidenum">
              <a:rPr lang="en-US" sz="1200" smtClean="0">
                <a:solidFill>
                  <a:schemeClr val="tx2"/>
                </a:solidFill>
              </a:rPr>
              <a:pPr algn="ctr"/>
              <a:t>‹Nr.›</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kthom.gitbooks.io/hkdcws/content/Day_1/Day_1_Lectures/Book/Day_1_Lecture_DC_LifeCycl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jdc.net/index.php/ijdc/article/view/9.2.6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Records_Continuum_Model%23cite_note-U.26M1994-17"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Records_Continuum_Model%23cite_note-U.26M1994-1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archivists.org/glossary/terms/p/postcustodial-theory-of-archiv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07504" y="4149080"/>
            <a:ext cx="8731696" cy="1368152"/>
          </a:xfrm>
        </p:spPr>
        <p:txBody>
          <a:bodyPr>
            <a:normAutofit/>
          </a:bodyPr>
          <a:lstStyle/>
          <a:p>
            <a:r>
              <a:rPr lang="en-US" sz="4000" dirty="0" smtClean="0"/>
              <a:t>WHAT IS </a:t>
            </a:r>
            <a:r>
              <a:rPr lang="en-US" sz="4000" dirty="0" smtClean="0"/>
              <a:t>APPRAISAL</a:t>
            </a:r>
            <a:r>
              <a:rPr lang="en-US" sz="4000" dirty="0" smtClean="0"/>
              <a:t>?</a:t>
            </a:r>
            <a:endParaRPr lang="en-US" sz="3200" dirty="0"/>
          </a:p>
        </p:txBody>
      </p:sp>
      <p:sp>
        <p:nvSpPr>
          <p:cNvPr id="3" name="Rectangle 2"/>
          <p:cNvSpPr>
            <a:spLocks noGrp="1"/>
          </p:cNvSpPr>
          <p:nvPr>
            <p:ph type="subTitle" idx="1"/>
          </p:nvPr>
        </p:nvSpPr>
        <p:spPr>
          <a:xfrm>
            <a:off x="179512" y="5517232"/>
            <a:ext cx="7700392" cy="1199704"/>
          </a:xfrm>
        </p:spPr>
        <p:txBody>
          <a:bodyPr>
            <a:normAutofit/>
          </a:bodyPr>
          <a:lstStyle/>
          <a:p>
            <a:r>
              <a:rPr lang="en-US" dirty="0" smtClean="0"/>
              <a:t>Simon Waddington</a:t>
            </a:r>
          </a:p>
          <a:p>
            <a:r>
              <a:rPr lang="en-US" dirty="0" smtClean="0"/>
              <a:t>Christine Sauter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endParaRPr lang="en-GB" sz="2000" i="1" dirty="0" smtClean="0"/>
          </a:p>
          <a:p>
            <a:pPr marL="109728" indent="0" algn="ctr">
              <a:buNone/>
            </a:pPr>
            <a:endParaRPr lang="en-GB" sz="2400" dirty="0" smtClean="0"/>
          </a:p>
          <a:p>
            <a:pPr marL="109728" indent="0" algn="ctr">
              <a:buNone/>
            </a:pPr>
            <a:r>
              <a:rPr lang="en-GB" sz="2400" dirty="0" smtClean="0"/>
              <a:t>"THE SELECTION OF </a:t>
            </a:r>
          </a:p>
          <a:p>
            <a:pPr marL="109728" indent="0" algn="ctr">
              <a:buNone/>
            </a:pPr>
            <a:r>
              <a:rPr lang="en-GB" sz="2400" dirty="0" smtClean="0"/>
              <a:t>RECORDS of enduring value </a:t>
            </a:r>
          </a:p>
          <a:p>
            <a:pPr marL="109728" indent="0" algn="ctr">
              <a:buNone/>
            </a:pPr>
            <a:r>
              <a:rPr lang="en-GB" sz="2400" dirty="0" smtClean="0"/>
              <a:t>is the archivist's first responsibility.”</a:t>
            </a:r>
          </a:p>
          <a:p>
            <a:pPr marL="109728" indent="0" algn="ctr">
              <a:buNone/>
            </a:pPr>
            <a:endParaRPr lang="en-GB" sz="2400" dirty="0"/>
          </a:p>
          <a:p>
            <a:pPr marL="109728" indent="0" algn="r">
              <a:buNone/>
            </a:pPr>
            <a:r>
              <a:rPr lang="en-GB" sz="2000" i="1" dirty="0" smtClean="0"/>
              <a:t>[SAA 1986]</a:t>
            </a:r>
          </a:p>
        </p:txBody>
      </p:sp>
      <p:sp>
        <p:nvSpPr>
          <p:cNvPr id="3" name="Titel 2"/>
          <p:cNvSpPr>
            <a:spLocks noGrp="1"/>
          </p:cNvSpPr>
          <p:nvPr>
            <p:ph type="title"/>
          </p:nvPr>
        </p:nvSpPr>
        <p:spPr/>
        <p:txBody>
          <a:bodyPr/>
          <a:lstStyle/>
          <a:p>
            <a:r>
              <a:rPr lang="en-GB" dirty="0" smtClean="0"/>
              <a:t>The archive</a:t>
            </a:r>
            <a:endParaRPr lang="en-GB" dirty="0"/>
          </a:p>
        </p:txBody>
      </p:sp>
    </p:spTree>
    <p:extLst>
      <p:ext uri="{BB962C8B-B14F-4D97-AF65-F5344CB8AC3E}">
        <p14:creationId xmlns:p14="http://schemas.microsoft.com/office/powerpoint/2010/main" val="16899203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7500" lnSpcReduction="20000"/>
          </a:bodyPr>
          <a:lstStyle/>
          <a:p>
            <a:pPr marL="109728" indent="0">
              <a:buNone/>
            </a:pPr>
            <a:endParaRPr lang="en-GB" sz="2200" i="1" dirty="0" smtClean="0"/>
          </a:p>
          <a:p>
            <a:pPr>
              <a:lnSpc>
                <a:spcPct val="130000"/>
              </a:lnSpc>
              <a:spcAft>
                <a:spcPts val="600"/>
              </a:spcAft>
            </a:pPr>
            <a:r>
              <a:rPr lang="en-GB" dirty="0" smtClean="0"/>
              <a:t>The difference between between records management and archiving has lately been strongly argued as being obsolete.</a:t>
            </a:r>
          </a:p>
          <a:p>
            <a:pPr>
              <a:lnSpc>
                <a:spcPct val="130000"/>
              </a:lnSpc>
              <a:spcAft>
                <a:spcPts val="600"/>
              </a:spcAft>
            </a:pPr>
            <a:r>
              <a:rPr lang="en-GB" dirty="0" smtClean="0"/>
              <a:t>The difference probably has more to do with the “enduring value” perspective than with the actual workflows and procedures.</a:t>
            </a:r>
          </a:p>
          <a:p>
            <a:pPr>
              <a:lnSpc>
                <a:spcPct val="130000"/>
              </a:lnSpc>
            </a:pPr>
            <a:r>
              <a:rPr lang="en-GB" dirty="0" smtClean="0"/>
              <a:t>Traditionally, </a:t>
            </a:r>
          </a:p>
          <a:p>
            <a:pPr lvl="1"/>
            <a:r>
              <a:rPr lang="en-GB" dirty="0" smtClean="0"/>
              <a:t>recordkeeping seemed to be more concerned with the current value and therefore integrity of a record (e.g. research data) </a:t>
            </a:r>
          </a:p>
          <a:p>
            <a:pPr lvl="1"/>
            <a:r>
              <a:rPr lang="en-GB" dirty="0" smtClean="0"/>
              <a:t>while the archive seemed more focused on the “legacy” value of a document (e.g. cultural heritage objects)</a:t>
            </a:r>
            <a:endParaRPr lang="en-GB" dirty="0"/>
          </a:p>
        </p:txBody>
      </p:sp>
      <p:sp>
        <p:nvSpPr>
          <p:cNvPr id="3" name="Titel 2"/>
          <p:cNvSpPr>
            <a:spLocks noGrp="1"/>
          </p:cNvSpPr>
          <p:nvPr>
            <p:ph type="title"/>
          </p:nvPr>
        </p:nvSpPr>
        <p:spPr/>
        <p:txBody>
          <a:bodyPr/>
          <a:lstStyle/>
          <a:p>
            <a:r>
              <a:rPr lang="en-GB" dirty="0" smtClean="0"/>
              <a:t>The archive</a:t>
            </a:r>
            <a:endParaRPr lang="en-GB" dirty="0"/>
          </a:p>
        </p:txBody>
      </p:sp>
    </p:spTree>
    <p:extLst>
      <p:ext uri="{BB962C8B-B14F-4D97-AF65-F5344CB8AC3E}">
        <p14:creationId xmlns:p14="http://schemas.microsoft.com/office/powerpoint/2010/main" val="16899203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endParaRPr lang="en-GB" sz="2200" i="1" dirty="0" smtClean="0"/>
          </a:p>
          <a:p>
            <a:pPr marL="109728" indent="0">
              <a:buNone/>
            </a:pPr>
            <a:r>
              <a:rPr lang="en-GB" sz="2200" dirty="0" smtClean="0"/>
              <a:t>“Appraisal </a:t>
            </a:r>
            <a:r>
              <a:rPr lang="en-GB" sz="2200" dirty="0"/>
              <a:t>entails, among other things, understanding what makes records and papers authentic, reliable, and useful to institutions, individuals, legal and financial authorities, and other constituents</a:t>
            </a:r>
            <a:r>
              <a:rPr lang="en-GB" sz="2200" dirty="0" smtClean="0"/>
              <a:t>.”</a:t>
            </a:r>
            <a:endParaRPr lang="de-DE" sz="2200" dirty="0"/>
          </a:p>
          <a:p>
            <a:endParaRPr lang="en-GB" dirty="0" smtClean="0"/>
          </a:p>
          <a:p>
            <a:pPr marL="109728" indent="0" algn="r">
              <a:buNone/>
            </a:pPr>
            <a:r>
              <a:rPr lang="en-GB" sz="2000" i="1" dirty="0" smtClean="0"/>
              <a:t>[SAA 2010]</a:t>
            </a:r>
            <a:endParaRPr lang="en-GB" sz="2000" i="1" dirty="0"/>
          </a:p>
        </p:txBody>
      </p:sp>
      <p:sp>
        <p:nvSpPr>
          <p:cNvPr id="3" name="Titel 2"/>
          <p:cNvSpPr>
            <a:spLocks noGrp="1"/>
          </p:cNvSpPr>
          <p:nvPr>
            <p:ph type="title"/>
          </p:nvPr>
        </p:nvSpPr>
        <p:spPr/>
        <p:txBody>
          <a:bodyPr/>
          <a:lstStyle/>
          <a:p>
            <a:r>
              <a:rPr lang="en-GB" dirty="0" smtClean="0"/>
              <a:t>The archive</a:t>
            </a:r>
            <a:endParaRPr lang="en-GB" dirty="0"/>
          </a:p>
        </p:txBody>
      </p:sp>
    </p:spTree>
    <p:extLst>
      <p:ext uri="{BB962C8B-B14F-4D97-AF65-F5344CB8AC3E}">
        <p14:creationId xmlns:p14="http://schemas.microsoft.com/office/powerpoint/2010/main" val="29574017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sz="2200" dirty="0" smtClean="0"/>
              <a:t>The difference between appraisal for keeping records that one </a:t>
            </a:r>
            <a:r>
              <a:rPr lang="en-GB" sz="2200" dirty="0" smtClean="0">
                <a:solidFill>
                  <a:srgbClr val="FF0000"/>
                </a:solidFill>
              </a:rPr>
              <a:t>owns</a:t>
            </a:r>
            <a:r>
              <a:rPr lang="en-GB" sz="2200" dirty="0" smtClean="0"/>
              <a:t> and for records </a:t>
            </a:r>
            <a:r>
              <a:rPr lang="en-GB" sz="2200" dirty="0" smtClean="0">
                <a:solidFill>
                  <a:srgbClr val="FF0000"/>
                </a:solidFill>
              </a:rPr>
              <a:t>to be acquired </a:t>
            </a:r>
            <a:r>
              <a:rPr lang="en-GB" sz="2200" dirty="0" smtClean="0"/>
              <a:t>lie mainly in the </a:t>
            </a:r>
            <a:r>
              <a:rPr lang="en-GB" sz="2200" dirty="0" smtClean="0">
                <a:solidFill>
                  <a:srgbClr val="FF0000"/>
                </a:solidFill>
              </a:rPr>
              <a:t>policy</a:t>
            </a:r>
            <a:r>
              <a:rPr lang="en-GB" sz="2200" dirty="0" smtClean="0"/>
              <a:t> driving these decisions:</a:t>
            </a:r>
          </a:p>
          <a:p>
            <a:pPr lvl="1"/>
            <a:r>
              <a:rPr lang="en-GB" sz="1800" dirty="0" smtClean="0"/>
              <a:t>shall we keep it?</a:t>
            </a:r>
          </a:p>
          <a:p>
            <a:pPr lvl="1"/>
            <a:r>
              <a:rPr lang="en-GB" sz="1800" dirty="0" smtClean="0"/>
              <a:t>shall we acquire it?</a:t>
            </a:r>
          </a:p>
          <a:p>
            <a:r>
              <a:rPr lang="en-GB" sz="2200" dirty="0" smtClean="0"/>
              <a:t>With acquisition of third party documents, appraisal will be more concerned with questions of risk assessment (can we preserve it?).</a:t>
            </a:r>
          </a:p>
          <a:p>
            <a:r>
              <a:rPr lang="en-GB" sz="2200" dirty="0" smtClean="0"/>
              <a:t>As a workflow it will likely involve the question of transfer to another repository and the technical requirements to do so.</a:t>
            </a:r>
            <a:endParaRPr lang="en-GB" dirty="0"/>
          </a:p>
        </p:txBody>
      </p:sp>
      <p:sp>
        <p:nvSpPr>
          <p:cNvPr id="3" name="Titel 2"/>
          <p:cNvSpPr>
            <a:spLocks noGrp="1"/>
          </p:cNvSpPr>
          <p:nvPr>
            <p:ph type="title"/>
          </p:nvPr>
        </p:nvSpPr>
        <p:spPr/>
        <p:txBody>
          <a:bodyPr/>
          <a:lstStyle/>
          <a:p>
            <a:r>
              <a:rPr lang="en-GB" dirty="0" smtClean="0"/>
              <a:t>Acquisition</a:t>
            </a:r>
            <a:endParaRPr lang="en-GB" dirty="0"/>
          </a:p>
        </p:txBody>
      </p:sp>
    </p:spTree>
    <p:extLst>
      <p:ext uri="{BB962C8B-B14F-4D97-AF65-F5344CB8AC3E}">
        <p14:creationId xmlns:p14="http://schemas.microsoft.com/office/powerpoint/2010/main" val="1223337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Legende 3"/>
          <p:cNvSpPr/>
          <p:nvPr/>
        </p:nvSpPr>
        <p:spPr>
          <a:xfrm>
            <a:off x="1403648" y="1340768"/>
            <a:ext cx="5522912" cy="3312368"/>
          </a:xfrm>
          <a:prstGeom prst="wedgeEllipseCallout">
            <a:avLst/>
          </a:prstGeom>
          <a:gradFill flip="none" rotWithShape="1">
            <a:gsLst>
              <a:gs pos="0">
                <a:srgbClr val="FF66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2" name="Inhaltsplatzhalter 1"/>
          <p:cNvSpPr>
            <a:spLocks noGrp="1"/>
          </p:cNvSpPr>
          <p:nvPr>
            <p:ph idx="1"/>
          </p:nvPr>
        </p:nvSpPr>
        <p:spPr>
          <a:xfrm>
            <a:off x="827584" y="1481328"/>
            <a:ext cx="7416824" cy="4525963"/>
          </a:xfrm>
        </p:spPr>
        <p:txBody>
          <a:bodyPr>
            <a:normAutofit fontScale="85000" lnSpcReduction="10000"/>
          </a:bodyPr>
          <a:lstStyle/>
          <a:p>
            <a:pPr marL="109728" indent="0" algn="ctr">
              <a:lnSpc>
                <a:spcPct val="150000"/>
              </a:lnSpc>
              <a:buNone/>
            </a:pPr>
            <a:r>
              <a:rPr lang="en-GB" sz="2100" dirty="0"/>
              <a:t>In the past, a physical inspection of records often meant entering an office, file room, attic, or basement, and opening drawers and boxes</a:t>
            </a:r>
            <a:r>
              <a:rPr lang="en-GB" sz="2100" dirty="0" smtClean="0"/>
              <a:t>.</a:t>
            </a:r>
          </a:p>
          <a:p>
            <a:pPr marL="109728" indent="0" algn="ctr">
              <a:lnSpc>
                <a:spcPct val="150000"/>
              </a:lnSpc>
              <a:buNone/>
            </a:pPr>
            <a:r>
              <a:rPr lang="en-GB" sz="2100" dirty="0" smtClean="0"/>
              <a:t>  </a:t>
            </a:r>
            <a:r>
              <a:rPr lang="en-GB" sz="2100" dirty="0"/>
              <a:t>While appraising records, I would sometimes make piles of the materials that should be transferred to the Archives,  materials that should be destroyed, and  materials that I had more questions about.  </a:t>
            </a:r>
            <a:endParaRPr lang="en-GB" sz="2100" dirty="0" smtClean="0"/>
          </a:p>
          <a:p>
            <a:pPr marL="109728" indent="0" algn="ctr">
              <a:lnSpc>
                <a:spcPct val="150000"/>
              </a:lnSpc>
              <a:buNone/>
            </a:pPr>
            <a:r>
              <a:rPr lang="en-GB" sz="2100" dirty="0" smtClean="0"/>
              <a:t>Sometimes </a:t>
            </a:r>
            <a:r>
              <a:rPr lang="en-GB" sz="2100" dirty="0"/>
              <a:t>I would also use post-it notes to label everything.  </a:t>
            </a:r>
            <a:endParaRPr lang="en-GB" sz="2100" dirty="0" smtClean="0"/>
          </a:p>
          <a:p>
            <a:pPr marL="109728" indent="0" algn="ctr">
              <a:lnSpc>
                <a:spcPct val="150000"/>
              </a:lnSpc>
              <a:buNone/>
            </a:pPr>
            <a:endParaRPr lang="en-GB" sz="2100" dirty="0"/>
          </a:p>
          <a:p>
            <a:pPr marL="109728" indent="0" algn="ctr">
              <a:lnSpc>
                <a:spcPct val="150000"/>
              </a:lnSpc>
              <a:buNone/>
            </a:pPr>
            <a:r>
              <a:rPr lang="de-DE" sz="1800" i="1" dirty="0">
                <a:solidFill>
                  <a:srgbClr val="FF0000"/>
                </a:solidFill>
              </a:rPr>
              <a:t>http://</a:t>
            </a:r>
            <a:r>
              <a:rPr lang="de-DE" sz="1800" i="1" dirty="0" err="1">
                <a:solidFill>
                  <a:srgbClr val="FF0000"/>
                </a:solidFill>
              </a:rPr>
              <a:t>siarchives.si.edu</a:t>
            </a:r>
            <a:r>
              <a:rPr lang="de-DE" sz="1800" i="1" dirty="0">
                <a:solidFill>
                  <a:srgbClr val="FF0000"/>
                </a:solidFill>
              </a:rPr>
              <a:t>/</a:t>
            </a:r>
            <a:r>
              <a:rPr lang="de-DE" sz="1800" i="1" dirty="0" err="1">
                <a:solidFill>
                  <a:srgbClr val="FF0000"/>
                </a:solidFill>
              </a:rPr>
              <a:t>blog</a:t>
            </a:r>
            <a:r>
              <a:rPr lang="de-DE" sz="1800" i="1" dirty="0">
                <a:solidFill>
                  <a:srgbClr val="FF0000"/>
                </a:solidFill>
              </a:rPr>
              <a:t>/</a:t>
            </a:r>
            <a:r>
              <a:rPr lang="de-DE" sz="1800" i="1" dirty="0" err="1">
                <a:solidFill>
                  <a:srgbClr val="FF0000"/>
                </a:solidFill>
              </a:rPr>
              <a:t>challenges</a:t>
            </a:r>
            <a:r>
              <a:rPr lang="de-DE" sz="1800" i="1" dirty="0">
                <a:solidFill>
                  <a:srgbClr val="FF0000"/>
                </a:solidFill>
              </a:rPr>
              <a:t>-</a:t>
            </a:r>
            <a:r>
              <a:rPr lang="de-DE" sz="1800" i="1" dirty="0" err="1">
                <a:solidFill>
                  <a:srgbClr val="FF0000"/>
                </a:solidFill>
              </a:rPr>
              <a:t>appraising</a:t>
            </a:r>
            <a:r>
              <a:rPr lang="de-DE" sz="1800" i="1" dirty="0">
                <a:solidFill>
                  <a:srgbClr val="FF0000"/>
                </a:solidFill>
              </a:rPr>
              <a:t>-</a:t>
            </a:r>
            <a:r>
              <a:rPr lang="de-DE" sz="1800" i="1" dirty="0" err="1">
                <a:solidFill>
                  <a:srgbClr val="FF0000"/>
                </a:solidFill>
              </a:rPr>
              <a:t>records</a:t>
            </a:r>
            <a:r>
              <a:rPr lang="de-DE" sz="1800" i="1" dirty="0">
                <a:solidFill>
                  <a:srgbClr val="FF0000"/>
                </a:solidFill>
              </a:rPr>
              <a:t>-digital-</a:t>
            </a:r>
            <a:r>
              <a:rPr lang="de-DE" sz="1800" i="1" dirty="0" err="1" smtClean="0">
                <a:solidFill>
                  <a:srgbClr val="FF0000"/>
                </a:solidFill>
              </a:rPr>
              <a:t>age</a:t>
            </a:r>
            <a:endParaRPr lang="de-DE" sz="1800" dirty="0"/>
          </a:p>
          <a:p>
            <a:pPr marL="109728" indent="0">
              <a:buNone/>
            </a:pPr>
            <a:endParaRPr lang="en-GB" dirty="0"/>
          </a:p>
        </p:txBody>
      </p:sp>
      <p:sp>
        <p:nvSpPr>
          <p:cNvPr id="3" name="Titel 2"/>
          <p:cNvSpPr>
            <a:spLocks noGrp="1"/>
          </p:cNvSpPr>
          <p:nvPr>
            <p:ph type="title"/>
          </p:nvPr>
        </p:nvSpPr>
        <p:spPr/>
        <p:txBody>
          <a:bodyPr>
            <a:normAutofit/>
          </a:bodyPr>
          <a:lstStyle/>
          <a:p>
            <a:r>
              <a:rPr lang="en-GB" sz="3000" i="1" dirty="0">
                <a:solidFill>
                  <a:srgbClr val="464646"/>
                </a:solidFill>
                <a:effectLst/>
              </a:rPr>
              <a:t>by Jennifer Wright on October 12, 2012</a:t>
            </a:r>
            <a:endParaRPr lang="en-GB" dirty="0"/>
          </a:p>
        </p:txBody>
      </p:sp>
    </p:spTree>
    <p:extLst>
      <p:ext uri="{BB962C8B-B14F-4D97-AF65-F5344CB8AC3E}">
        <p14:creationId xmlns:p14="http://schemas.microsoft.com/office/powerpoint/2010/main" val="25891620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Appraisal in the context of</a:t>
            </a:r>
            <a:endParaRPr lang="en-GB" dirty="0"/>
          </a:p>
        </p:txBody>
      </p:sp>
      <p:sp>
        <p:nvSpPr>
          <p:cNvPr id="5" name="Textplatzhalter 4"/>
          <p:cNvSpPr>
            <a:spLocks noGrp="1"/>
          </p:cNvSpPr>
          <p:nvPr>
            <p:ph type="body" idx="1"/>
          </p:nvPr>
        </p:nvSpPr>
        <p:spPr/>
        <p:txBody>
          <a:bodyPr>
            <a:normAutofit/>
          </a:bodyPr>
          <a:lstStyle/>
          <a:p>
            <a:r>
              <a:rPr lang="en-GB" dirty="0" smtClean="0"/>
              <a:t>Lifecycle models</a:t>
            </a:r>
            <a:endParaRPr lang="en-GB" dirty="0"/>
          </a:p>
        </p:txBody>
      </p:sp>
    </p:spTree>
    <p:extLst>
      <p:ext uri="{BB962C8B-B14F-4D97-AF65-F5344CB8AC3E}">
        <p14:creationId xmlns:p14="http://schemas.microsoft.com/office/powerpoint/2010/main" val="12930610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OAIS reference model</a:t>
            </a:r>
            <a:endParaRPr lang="en-GB" dirty="0"/>
          </a:p>
        </p:txBody>
      </p:sp>
      <p:pic>
        <p:nvPicPr>
          <p:cNvPr id="9" name="Inhaltsplatzhalter 6"/>
          <p:cNvPicPr>
            <a:picLocks noGrp="1" noChangeAspect="1"/>
          </p:cNvPicPr>
          <p:nvPr>
            <p:ph idx="1"/>
          </p:nvPr>
        </p:nvPicPr>
        <p:blipFill>
          <a:blip r:embed="rId2"/>
          <a:srcRect t="-3518" b="-3518"/>
          <a:stretch>
            <a:fillRect/>
          </a:stretch>
        </p:blipFill>
        <p:spPr>
          <a:xfrm>
            <a:off x="457200" y="1481328"/>
            <a:ext cx="7859216" cy="4322266"/>
          </a:xfrm>
        </p:spPr>
      </p:pic>
      <p:sp>
        <p:nvSpPr>
          <p:cNvPr id="10" name="Textfeld 9"/>
          <p:cNvSpPr txBox="1"/>
          <p:nvPr/>
        </p:nvSpPr>
        <p:spPr>
          <a:xfrm>
            <a:off x="3059832" y="5703059"/>
            <a:ext cx="5976664" cy="400110"/>
          </a:xfrm>
          <a:prstGeom prst="rect">
            <a:avLst/>
          </a:prstGeom>
          <a:noFill/>
        </p:spPr>
        <p:txBody>
          <a:bodyPr wrap="square" rtlCol="0">
            <a:spAutoFit/>
          </a:bodyPr>
          <a:lstStyle/>
          <a:p>
            <a:r>
              <a:rPr lang="en-GB" sz="1000" dirty="0" smtClean="0"/>
              <a:t>CCCDS 2012</a:t>
            </a:r>
          </a:p>
          <a:p>
            <a:r>
              <a:rPr lang="en-GB" sz="1000" dirty="0" smtClean="0"/>
              <a:t>source</a:t>
            </a:r>
            <a:r>
              <a:rPr lang="en-GB" sz="1000" dirty="0"/>
              <a:t>: http://</a:t>
            </a:r>
            <a:r>
              <a:rPr lang="en-GB" sz="1000" dirty="0" err="1"/>
              <a:t>www.jwheatley.ac.uk</a:t>
            </a:r>
            <a:r>
              <a:rPr lang="en-GB" sz="1000" dirty="0"/>
              <a:t>/mandate/Toolkit/</a:t>
            </a:r>
            <a:r>
              <a:rPr lang="en-GB" sz="1000" dirty="0" err="1"/>
              <a:t>preservationoais.htm</a:t>
            </a:r>
            <a:endParaRPr lang="en-GB" sz="1000" dirty="0"/>
          </a:p>
        </p:txBody>
      </p:sp>
    </p:spTree>
    <p:extLst>
      <p:ext uri="{BB962C8B-B14F-4D97-AF65-F5344CB8AC3E}">
        <p14:creationId xmlns:p14="http://schemas.microsoft.com/office/powerpoint/2010/main" val="41061554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40000"/>
              </a:lnSpc>
            </a:pPr>
            <a:r>
              <a:rPr lang="en-GB" sz="1800" dirty="0" smtClean="0"/>
              <a:t>Created by the Consultative Committee for Space Data Systems (CCSDS) for use with space data, the OAIS Reference Model has been widely adopted by a broad range of non-space agencies as a general model of a preservation system for both analogue and digital data objects.</a:t>
            </a:r>
          </a:p>
          <a:p>
            <a:pPr>
              <a:lnSpc>
                <a:spcPct val="140000"/>
              </a:lnSpc>
            </a:pPr>
            <a:r>
              <a:rPr lang="en-GB" sz="1800" dirty="0" smtClean="0"/>
              <a:t>Although not specifically mentioned, appraisal would be part of the workflow between SIP (</a:t>
            </a:r>
            <a:r>
              <a:rPr lang="en-GB" sz="1800" dirty="0"/>
              <a:t>Submission Information </a:t>
            </a:r>
            <a:r>
              <a:rPr lang="en-GB" sz="1800" dirty="0" smtClean="0"/>
              <a:t>Package) and AIP (Archival Information Package).</a:t>
            </a:r>
          </a:p>
          <a:p>
            <a:pPr>
              <a:lnSpc>
                <a:spcPct val="140000"/>
              </a:lnSpc>
            </a:pPr>
            <a:r>
              <a:rPr lang="en-GB" sz="1800" dirty="0" smtClean="0"/>
              <a:t>Generating an AIP would be based on a positive appraisal validation for preservation.</a:t>
            </a:r>
            <a:endParaRPr lang="en-GB" sz="1800" dirty="0"/>
          </a:p>
        </p:txBody>
      </p:sp>
      <p:sp>
        <p:nvSpPr>
          <p:cNvPr id="3" name="Titel 2"/>
          <p:cNvSpPr>
            <a:spLocks noGrp="1"/>
          </p:cNvSpPr>
          <p:nvPr>
            <p:ph type="title"/>
          </p:nvPr>
        </p:nvSpPr>
        <p:spPr/>
        <p:txBody>
          <a:bodyPr/>
          <a:lstStyle/>
          <a:p>
            <a:r>
              <a:rPr lang="en-GB" dirty="0" smtClean="0"/>
              <a:t>OAIS reference model</a:t>
            </a:r>
            <a:endParaRPr lang="en-GB" dirty="0"/>
          </a:p>
        </p:txBody>
      </p:sp>
    </p:spTree>
    <p:extLst>
      <p:ext uri="{BB962C8B-B14F-4D97-AF65-F5344CB8AC3E}">
        <p14:creationId xmlns:p14="http://schemas.microsoft.com/office/powerpoint/2010/main" val="18805919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rcRect l="-31445" r="-31445"/>
          <a:stretch>
            <a:fillRect/>
          </a:stretch>
        </p:blipFill>
        <p:spPr>
          <a:xfrm>
            <a:off x="539552" y="1484784"/>
            <a:ext cx="7594103" cy="4176464"/>
          </a:xfrm>
        </p:spPr>
      </p:pic>
      <p:sp>
        <p:nvSpPr>
          <p:cNvPr id="3" name="Titel 2"/>
          <p:cNvSpPr>
            <a:spLocks noGrp="1"/>
          </p:cNvSpPr>
          <p:nvPr>
            <p:ph type="title"/>
          </p:nvPr>
        </p:nvSpPr>
        <p:spPr/>
        <p:txBody>
          <a:bodyPr/>
          <a:lstStyle/>
          <a:p>
            <a:r>
              <a:rPr lang="en-GB" dirty="0" smtClean="0"/>
              <a:t>DCC lifecycle model</a:t>
            </a:r>
            <a:endParaRPr lang="en-GB" dirty="0"/>
          </a:p>
        </p:txBody>
      </p:sp>
      <p:sp>
        <p:nvSpPr>
          <p:cNvPr id="5" name="Textfeld 4"/>
          <p:cNvSpPr txBox="1"/>
          <p:nvPr/>
        </p:nvSpPr>
        <p:spPr>
          <a:xfrm>
            <a:off x="3779912" y="5672281"/>
            <a:ext cx="5400600" cy="276999"/>
          </a:xfrm>
          <a:prstGeom prst="rect">
            <a:avLst/>
          </a:prstGeom>
          <a:noFill/>
        </p:spPr>
        <p:txBody>
          <a:bodyPr wrap="square" rtlCol="0">
            <a:spAutoFit/>
          </a:bodyPr>
          <a:lstStyle/>
          <a:p>
            <a:r>
              <a:rPr lang="en-GB" sz="1200" dirty="0"/>
              <a:t>source: http://</a:t>
            </a:r>
            <a:r>
              <a:rPr lang="en-GB" sz="1200" dirty="0" err="1"/>
              <a:t>www.dcc.ac.uk</a:t>
            </a:r>
            <a:r>
              <a:rPr lang="en-GB" sz="1200" dirty="0"/>
              <a:t>/resources/</a:t>
            </a:r>
            <a:r>
              <a:rPr lang="en-GB" sz="1200" dirty="0" err="1"/>
              <a:t>curation</a:t>
            </a:r>
            <a:r>
              <a:rPr lang="en-GB" sz="1200" dirty="0"/>
              <a:t>-lifecycle-model</a:t>
            </a:r>
          </a:p>
        </p:txBody>
      </p:sp>
    </p:spTree>
    <p:extLst>
      <p:ext uri="{BB962C8B-B14F-4D97-AF65-F5344CB8AC3E}">
        <p14:creationId xmlns:p14="http://schemas.microsoft.com/office/powerpoint/2010/main" val="3601069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sz="2000" dirty="0" smtClean="0"/>
              <a:t>“Note that in the DCC model, the majority of data work </a:t>
            </a:r>
            <a:r>
              <a:rPr lang="en-GB" sz="2000" i="1" dirty="0" smtClean="0"/>
              <a:t>prior</a:t>
            </a:r>
            <a:r>
              <a:rPr lang="en-GB" sz="2000" dirty="0" smtClean="0"/>
              <a:t> to it's deposit in an archive or repository takes place within the "Conceptualise" and "Create or Receive" stages. </a:t>
            </a:r>
          </a:p>
          <a:p>
            <a:r>
              <a:rPr lang="en-GB" sz="2000" dirty="0" smtClean="0"/>
              <a:t>(..) this makes the DCC Model particularly relevant to academic librarians and data curators working at repositories or university libraries”</a:t>
            </a:r>
          </a:p>
          <a:p>
            <a:pPr marL="109728" indent="0" algn="r">
              <a:buNone/>
            </a:pPr>
            <a:r>
              <a:rPr lang="en-GB" sz="1700" dirty="0" smtClean="0"/>
              <a:t>quoted from </a:t>
            </a:r>
            <a:r>
              <a:rPr lang="en-GB" sz="1100" u="sng" dirty="0">
                <a:hlinkClick r:id="rId2"/>
              </a:rPr>
              <a:t>https://akthom.gitbooks.io/hkdcws/content/Day_1/Day_1_Lectures/Book/</a:t>
            </a:r>
            <a:r>
              <a:rPr lang="en-GB" sz="1100" u="sng" dirty="0" smtClean="0">
                <a:hlinkClick r:id="rId2"/>
              </a:rPr>
              <a:t>Day_1_Lecture_DC_LifeCycles.html</a:t>
            </a:r>
            <a:endParaRPr lang="en-GB" sz="1100" u="sng" dirty="0" smtClean="0"/>
          </a:p>
          <a:p>
            <a:pPr marL="109728" indent="0" algn="r">
              <a:buNone/>
            </a:pPr>
            <a:endParaRPr lang="en-GB" sz="1100" u="sng" dirty="0"/>
          </a:p>
          <a:p>
            <a:pPr marL="109728" indent="0" algn="r">
              <a:buNone/>
            </a:pPr>
            <a:endParaRPr lang="de-DE" sz="1100" dirty="0"/>
          </a:p>
          <a:p>
            <a:pPr marL="109728" indent="0" algn="r">
              <a:buNone/>
            </a:pPr>
            <a:r>
              <a:rPr lang="en-GB" sz="2000" dirty="0" smtClean="0"/>
              <a:t> </a:t>
            </a:r>
          </a:p>
          <a:p>
            <a:endParaRPr lang="en-GB" sz="2000" dirty="0" smtClean="0"/>
          </a:p>
          <a:p>
            <a:endParaRPr lang="en-GB" sz="2000" dirty="0"/>
          </a:p>
        </p:txBody>
      </p:sp>
      <p:sp>
        <p:nvSpPr>
          <p:cNvPr id="3" name="Titel 2"/>
          <p:cNvSpPr>
            <a:spLocks noGrp="1"/>
          </p:cNvSpPr>
          <p:nvPr>
            <p:ph type="title"/>
          </p:nvPr>
        </p:nvSpPr>
        <p:spPr/>
        <p:txBody>
          <a:bodyPr/>
          <a:lstStyle/>
          <a:p>
            <a:r>
              <a:rPr lang="en-GB" dirty="0" smtClean="0"/>
              <a:t>DCC lifecycle model</a:t>
            </a:r>
            <a:endParaRPr lang="en-GB" dirty="0"/>
          </a:p>
        </p:txBody>
      </p:sp>
    </p:spTree>
    <p:extLst>
      <p:ext uri="{BB962C8B-B14F-4D97-AF65-F5344CB8AC3E}">
        <p14:creationId xmlns:p14="http://schemas.microsoft.com/office/powerpoint/2010/main" val="3673440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Legende 3"/>
          <p:cNvSpPr/>
          <p:nvPr/>
        </p:nvSpPr>
        <p:spPr>
          <a:xfrm>
            <a:off x="1403648" y="1340768"/>
            <a:ext cx="5522912" cy="3312368"/>
          </a:xfrm>
          <a:prstGeom prst="wedgeEllipseCallout">
            <a:avLst/>
          </a:prstGeom>
          <a:gradFill flip="none" rotWithShape="1">
            <a:gsLst>
              <a:gs pos="0">
                <a:srgbClr val="FF66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2" name="Inhaltsplatzhalter 1"/>
          <p:cNvSpPr>
            <a:spLocks noGrp="1"/>
          </p:cNvSpPr>
          <p:nvPr>
            <p:ph idx="1"/>
          </p:nvPr>
        </p:nvSpPr>
        <p:spPr>
          <a:xfrm>
            <a:off x="457200" y="1481328"/>
            <a:ext cx="7499176" cy="4525963"/>
          </a:xfrm>
        </p:spPr>
        <p:txBody>
          <a:bodyPr>
            <a:normAutofit fontScale="85000" lnSpcReduction="20000"/>
          </a:bodyPr>
          <a:lstStyle/>
          <a:p>
            <a:pPr marL="723900" indent="-614363" algn="ctr">
              <a:lnSpc>
                <a:spcPct val="150000"/>
              </a:lnSpc>
              <a:buNone/>
              <a:tabLst>
                <a:tab pos="8051800" algn="l"/>
              </a:tabLst>
            </a:pPr>
            <a:endParaRPr lang="en-GB" sz="1800" dirty="0" smtClean="0"/>
          </a:p>
          <a:p>
            <a:pPr marL="723900" indent="-614363" algn="ctr">
              <a:lnSpc>
                <a:spcPct val="150000"/>
              </a:lnSpc>
              <a:buNone/>
              <a:tabLst>
                <a:tab pos="8051800" algn="l"/>
              </a:tabLst>
            </a:pPr>
            <a:r>
              <a:rPr lang="en-GB" sz="1800" dirty="0" smtClean="0"/>
              <a:t>For </a:t>
            </a:r>
            <a:r>
              <a:rPr lang="en-GB" sz="1800" dirty="0"/>
              <a:t>over a decade now</a:t>
            </a:r>
            <a:r>
              <a:rPr lang="en-GB" sz="1800" dirty="0" smtClean="0"/>
              <a:t>,  </a:t>
            </a:r>
            <a:r>
              <a:rPr lang="en-GB" sz="1800" dirty="0"/>
              <a:t>I've been responsible for appraising records and personal papers.  </a:t>
            </a:r>
            <a:endParaRPr lang="en-GB" sz="1800" dirty="0" smtClean="0"/>
          </a:p>
          <a:p>
            <a:pPr marL="723900" indent="-614363" algn="ctr">
              <a:lnSpc>
                <a:spcPct val="150000"/>
              </a:lnSpc>
              <a:buNone/>
              <a:tabLst>
                <a:tab pos="8051800" algn="l"/>
              </a:tabLst>
            </a:pPr>
            <a:r>
              <a:rPr lang="en-GB" sz="1800" dirty="0" smtClean="0"/>
              <a:t>This </a:t>
            </a:r>
            <a:r>
              <a:rPr lang="en-GB" sz="1800" dirty="0"/>
              <a:t>is the process by which archivists determine what materials should become part of the permanent collections of the archives.  </a:t>
            </a:r>
            <a:endParaRPr lang="en-GB" sz="1800" dirty="0" smtClean="0"/>
          </a:p>
          <a:p>
            <a:pPr marL="723900" indent="-614363" algn="ctr">
              <a:lnSpc>
                <a:spcPct val="150000"/>
              </a:lnSpc>
              <a:buNone/>
              <a:tabLst>
                <a:tab pos="8051800" algn="l"/>
              </a:tabLst>
            </a:pPr>
            <a:r>
              <a:rPr lang="en-GB" sz="1800" dirty="0" smtClean="0"/>
              <a:t>At </a:t>
            </a:r>
            <a:r>
              <a:rPr lang="en-GB" sz="1800" dirty="0"/>
              <a:t>the Smithsonian Institution Archives, our decisions are based upon our collection policies, records disposition schedules, and deeds of gift.  </a:t>
            </a:r>
            <a:endParaRPr lang="en-GB" sz="1800" dirty="0" smtClean="0"/>
          </a:p>
          <a:p>
            <a:pPr marL="723900" indent="-614363" algn="ctr">
              <a:lnSpc>
                <a:spcPct val="150000"/>
              </a:lnSpc>
              <a:buNone/>
              <a:tabLst>
                <a:tab pos="8051800" algn="l"/>
              </a:tabLst>
            </a:pPr>
            <a:r>
              <a:rPr lang="en-GB" sz="1800" dirty="0" smtClean="0"/>
              <a:t>Before we make these decisions though, we need to learn more about the materials in question, either by getting more information from the owner or creator, or by physically examining the materials.</a:t>
            </a:r>
          </a:p>
          <a:p>
            <a:pPr marL="723900" indent="-614363" algn="ctr">
              <a:lnSpc>
                <a:spcPct val="150000"/>
              </a:lnSpc>
              <a:buNone/>
              <a:tabLst>
                <a:tab pos="8051800" algn="l"/>
              </a:tabLst>
            </a:pPr>
            <a:endParaRPr lang="en-GB" sz="1800" dirty="0" smtClean="0"/>
          </a:p>
          <a:p>
            <a:pPr marL="109728" indent="0" algn="r">
              <a:buNone/>
            </a:pPr>
            <a:r>
              <a:rPr lang="de-DE" sz="1600" i="1" dirty="0" smtClean="0">
                <a:solidFill>
                  <a:srgbClr val="FF0000"/>
                </a:solidFill>
              </a:rPr>
              <a:t>http://</a:t>
            </a:r>
            <a:r>
              <a:rPr lang="de-DE" sz="1600" i="1" dirty="0" err="1" smtClean="0">
                <a:solidFill>
                  <a:srgbClr val="FF0000"/>
                </a:solidFill>
              </a:rPr>
              <a:t>siarchives.si.edu</a:t>
            </a:r>
            <a:r>
              <a:rPr lang="de-DE" sz="1600" i="1" dirty="0" smtClean="0">
                <a:solidFill>
                  <a:srgbClr val="FF0000"/>
                </a:solidFill>
              </a:rPr>
              <a:t>/</a:t>
            </a:r>
            <a:r>
              <a:rPr lang="de-DE" sz="1600" i="1" dirty="0" err="1" smtClean="0">
                <a:solidFill>
                  <a:srgbClr val="FF0000"/>
                </a:solidFill>
              </a:rPr>
              <a:t>blog</a:t>
            </a:r>
            <a:r>
              <a:rPr lang="de-DE" sz="1600" i="1" dirty="0" smtClean="0">
                <a:solidFill>
                  <a:srgbClr val="FF0000"/>
                </a:solidFill>
              </a:rPr>
              <a:t>/</a:t>
            </a:r>
            <a:r>
              <a:rPr lang="de-DE" sz="1600" i="1" dirty="0" err="1" smtClean="0">
                <a:solidFill>
                  <a:srgbClr val="FF0000"/>
                </a:solidFill>
              </a:rPr>
              <a:t>challenges</a:t>
            </a:r>
            <a:r>
              <a:rPr lang="de-DE" sz="1600" i="1" dirty="0" smtClean="0">
                <a:solidFill>
                  <a:srgbClr val="FF0000"/>
                </a:solidFill>
              </a:rPr>
              <a:t>-</a:t>
            </a:r>
            <a:r>
              <a:rPr lang="de-DE" sz="1600" i="1" dirty="0" err="1" smtClean="0">
                <a:solidFill>
                  <a:srgbClr val="FF0000"/>
                </a:solidFill>
              </a:rPr>
              <a:t>appraising</a:t>
            </a:r>
            <a:r>
              <a:rPr lang="de-DE" sz="1600" i="1" dirty="0" smtClean="0">
                <a:solidFill>
                  <a:srgbClr val="FF0000"/>
                </a:solidFill>
              </a:rPr>
              <a:t>-</a:t>
            </a:r>
            <a:r>
              <a:rPr lang="de-DE" sz="1600" i="1" dirty="0" err="1" smtClean="0">
                <a:solidFill>
                  <a:srgbClr val="FF0000"/>
                </a:solidFill>
              </a:rPr>
              <a:t>records</a:t>
            </a:r>
            <a:r>
              <a:rPr lang="de-DE" sz="1600" i="1" dirty="0" smtClean="0">
                <a:solidFill>
                  <a:srgbClr val="FF0000"/>
                </a:solidFill>
              </a:rPr>
              <a:t>-digital-</a:t>
            </a:r>
            <a:r>
              <a:rPr lang="de-DE" sz="1600" i="1" dirty="0" err="1" smtClean="0">
                <a:solidFill>
                  <a:srgbClr val="FF0000"/>
                </a:solidFill>
              </a:rPr>
              <a:t>age</a:t>
            </a:r>
            <a:endParaRPr lang="en-GB" sz="1600" i="1" dirty="0">
              <a:solidFill>
                <a:srgbClr val="FF0000"/>
              </a:solidFill>
            </a:endParaRPr>
          </a:p>
        </p:txBody>
      </p:sp>
      <p:sp>
        <p:nvSpPr>
          <p:cNvPr id="3" name="Titel 2"/>
          <p:cNvSpPr>
            <a:spLocks noGrp="1"/>
          </p:cNvSpPr>
          <p:nvPr>
            <p:ph type="title"/>
          </p:nvPr>
        </p:nvSpPr>
        <p:spPr/>
        <p:txBody>
          <a:bodyPr>
            <a:normAutofit/>
          </a:bodyPr>
          <a:lstStyle/>
          <a:p>
            <a:r>
              <a:rPr lang="en-GB" sz="3000" i="1" dirty="0">
                <a:effectLst/>
              </a:rPr>
              <a:t>by Jennifer Wright on October 12, </a:t>
            </a:r>
            <a:r>
              <a:rPr lang="en-GB" sz="3000" i="1" dirty="0" smtClean="0">
                <a:effectLst/>
              </a:rPr>
              <a:t>2012</a:t>
            </a:r>
            <a:endParaRPr lang="en-GB" sz="3000" dirty="0"/>
          </a:p>
        </p:txBody>
      </p:sp>
    </p:spTree>
    <p:extLst>
      <p:ext uri="{BB962C8B-B14F-4D97-AF65-F5344CB8AC3E}">
        <p14:creationId xmlns:p14="http://schemas.microsoft.com/office/powerpoint/2010/main" val="10211402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Bildschirmfoto 2016-08-10 um 22.11.32.jpg"/>
          <p:cNvPicPr>
            <a:picLocks noGrp="1" noChangeAspect="1"/>
          </p:cNvPicPr>
          <p:nvPr>
            <p:ph idx="1"/>
          </p:nvPr>
        </p:nvPicPr>
        <p:blipFill>
          <a:blip r:embed="rId2">
            <a:extLst>
              <a:ext uri="{28A0092B-C50C-407E-A947-70E740481C1C}">
                <a14:useLocalDpi xmlns:a14="http://schemas.microsoft.com/office/drawing/2010/main" val="0"/>
              </a:ext>
            </a:extLst>
          </a:blip>
          <a:srcRect l="-21999" r="-21999"/>
          <a:stretch>
            <a:fillRect/>
          </a:stretch>
        </p:blipFill>
        <p:spPr>
          <a:xfrm>
            <a:off x="457200" y="1481329"/>
            <a:ext cx="7787208" cy="4282664"/>
          </a:xfrm>
        </p:spPr>
      </p:pic>
      <p:sp>
        <p:nvSpPr>
          <p:cNvPr id="4" name="Titel 3"/>
          <p:cNvSpPr>
            <a:spLocks noGrp="1"/>
          </p:cNvSpPr>
          <p:nvPr>
            <p:ph type="title"/>
          </p:nvPr>
        </p:nvSpPr>
        <p:spPr/>
        <p:txBody>
          <a:bodyPr/>
          <a:lstStyle/>
          <a:p>
            <a:r>
              <a:rPr lang="en-GB" dirty="0" err="1" smtClean="0"/>
              <a:t>DataOne</a:t>
            </a:r>
            <a:r>
              <a:rPr lang="en-GB" dirty="0" smtClean="0"/>
              <a:t> model</a:t>
            </a:r>
            <a:endParaRPr lang="en-GB" dirty="0"/>
          </a:p>
        </p:txBody>
      </p:sp>
      <p:sp>
        <p:nvSpPr>
          <p:cNvPr id="7" name="Textfeld 6"/>
          <p:cNvSpPr txBox="1"/>
          <p:nvPr/>
        </p:nvSpPr>
        <p:spPr>
          <a:xfrm>
            <a:off x="4427984" y="5661248"/>
            <a:ext cx="4680520" cy="276999"/>
          </a:xfrm>
          <a:prstGeom prst="rect">
            <a:avLst/>
          </a:prstGeom>
          <a:noFill/>
        </p:spPr>
        <p:txBody>
          <a:bodyPr wrap="square" rtlCol="0">
            <a:spAutoFit/>
          </a:bodyPr>
          <a:lstStyle/>
          <a:p>
            <a:r>
              <a:rPr lang="en-GB" sz="1200" dirty="0"/>
              <a:t>source: https://</a:t>
            </a:r>
            <a:r>
              <a:rPr lang="en-GB" sz="1200" dirty="0" err="1"/>
              <a:t>www.dataone.org</a:t>
            </a:r>
            <a:r>
              <a:rPr lang="en-GB" sz="1200" dirty="0"/>
              <a:t>/data-life-cycle</a:t>
            </a:r>
          </a:p>
        </p:txBody>
      </p:sp>
    </p:spTree>
    <p:extLst>
      <p:ext uri="{BB962C8B-B14F-4D97-AF65-F5344CB8AC3E}">
        <p14:creationId xmlns:p14="http://schemas.microsoft.com/office/powerpoint/2010/main" val="20095431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15000"/>
              </a:lnSpc>
              <a:spcBef>
                <a:spcPts val="600"/>
              </a:spcBef>
            </a:pPr>
            <a:r>
              <a:rPr lang="en-GB" sz="1900" dirty="0" smtClean="0">
                <a:solidFill>
                  <a:srgbClr val="333333"/>
                </a:solidFill>
                <a:ea typeface="Times New Roman"/>
                <a:cs typeface="Times New Roman"/>
              </a:rPr>
              <a:t>“Many of these stages are similar to the sequential steps described by the DCC model -- however we do note that the Data ONE model is intended to be viewed through the perspective of an independent researcher or research team undertaking curatorial tasks on their own or in occasional collaboration with a data </a:t>
            </a:r>
            <a:r>
              <a:rPr lang="en-GB" sz="1900" dirty="0" err="1" smtClean="0">
                <a:solidFill>
                  <a:srgbClr val="333333"/>
                </a:solidFill>
                <a:ea typeface="Times New Roman"/>
                <a:cs typeface="Times New Roman"/>
              </a:rPr>
              <a:t>center</a:t>
            </a:r>
            <a:r>
              <a:rPr lang="en-GB" sz="1900" dirty="0" smtClean="0">
                <a:solidFill>
                  <a:srgbClr val="333333"/>
                </a:solidFill>
                <a:ea typeface="Times New Roman"/>
                <a:cs typeface="Times New Roman"/>
              </a:rPr>
              <a:t> or archiving service.” </a:t>
            </a:r>
          </a:p>
          <a:p>
            <a:pPr>
              <a:lnSpc>
                <a:spcPct val="115000"/>
              </a:lnSpc>
              <a:spcBef>
                <a:spcPts val="600"/>
              </a:spcBef>
            </a:pPr>
            <a:endParaRPr lang="en-GB" sz="1900" dirty="0" smtClean="0">
              <a:solidFill>
                <a:srgbClr val="333333"/>
              </a:solidFill>
              <a:ea typeface="Times New Roman"/>
              <a:cs typeface="Times New Roman"/>
            </a:endParaRPr>
          </a:p>
          <a:p>
            <a:pPr marL="109728" indent="0" algn="r">
              <a:lnSpc>
                <a:spcPct val="115000"/>
              </a:lnSpc>
              <a:spcBef>
                <a:spcPts val="600"/>
              </a:spcBef>
              <a:buNone/>
            </a:pPr>
            <a:r>
              <a:rPr lang="en-GB" sz="1200" dirty="0" smtClean="0">
                <a:solidFill>
                  <a:srgbClr val="333333"/>
                </a:solidFill>
                <a:ea typeface="Times New Roman"/>
                <a:cs typeface="Times New Roman"/>
              </a:rPr>
              <a:t>quoted </a:t>
            </a:r>
            <a:r>
              <a:rPr lang="en-GB" sz="1200" dirty="0">
                <a:solidFill>
                  <a:srgbClr val="333333"/>
                </a:solidFill>
                <a:ea typeface="Times New Roman"/>
                <a:cs typeface="Times New Roman"/>
              </a:rPr>
              <a:t>from. </a:t>
            </a:r>
            <a:r>
              <a:rPr lang="en-GB" sz="1200" dirty="0" err="1">
                <a:solidFill>
                  <a:srgbClr val="333333"/>
                </a:solidFill>
                <a:ea typeface="Times New Roman"/>
                <a:cs typeface="Times New Roman"/>
              </a:rPr>
              <a:t>Downie</a:t>
            </a:r>
            <a:r>
              <a:rPr lang="en-GB" sz="1200" dirty="0">
                <a:solidFill>
                  <a:srgbClr val="333333"/>
                </a:solidFill>
                <a:ea typeface="Times New Roman"/>
                <a:cs typeface="Times New Roman"/>
              </a:rPr>
              <a:t>, J.S., </a:t>
            </a:r>
            <a:r>
              <a:rPr lang="en-GB" sz="1200" dirty="0" err="1">
                <a:solidFill>
                  <a:srgbClr val="333333"/>
                </a:solidFill>
                <a:ea typeface="Times New Roman"/>
                <a:cs typeface="Times New Roman"/>
              </a:rPr>
              <a:t>Thomer</a:t>
            </a:r>
            <a:r>
              <a:rPr lang="en-GB" sz="1200" dirty="0">
                <a:solidFill>
                  <a:srgbClr val="333333"/>
                </a:solidFill>
                <a:ea typeface="Times New Roman"/>
                <a:cs typeface="Times New Roman"/>
              </a:rPr>
              <a:t>, A.K., &amp; Weber, N.M. (2015). Data </a:t>
            </a:r>
            <a:r>
              <a:rPr lang="en-GB" sz="1200" dirty="0" err="1">
                <a:solidFill>
                  <a:srgbClr val="333333"/>
                </a:solidFill>
                <a:ea typeface="Times New Roman"/>
                <a:cs typeface="Times New Roman"/>
              </a:rPr>
              <a:t>Curation</a:t>
            </a:r>
            <a:r>
              <a:rPr lang="en-GB" sz="1200" dirty="0">
                <a:solidFill>
                  <a:srgbClr val="333333"/>
                </a:solidFill>
                <a:ea typeface="Times New Roman"/>
                <a:cs typeface="Times New Roman"/>
              </a:rPr>
              <a:t> Workshop: University of Hong Kong. IDEALS ARK </a:t>
            </a:r>
            <a:r>
              <a:rPr lang="en-GB" sz="1900" dirty="0">
                <a:solidFill>
                  <a:srgbClr val="333333"/>
                </a:solidFill>
                <a:ea typeface="Times New Roman"/>
                <a:cs typeface="Times New Roman"/>
              </a:rPr>
              <a:t>  </a:t>
            </a:r>
            <a:endParaRPr lang="en-GB" sz="1900" dirty="0" smtClean="0">
              <a:solidFill>
                <a:srgbClr val="333333"/>
              </a:solidFill>
              <a:ea typeface="Times New Roman"/>
              <a:cs typeface="Times New Roman"/>
            </a:endParaRPr>
          </a:p>
          <a:p>
            <a:endParaRPr lang="en-GB" dirty="0"/>
          </a:p>
        </p:txBody>
      </p:sp>
      <p:sp>
        <p:nvSpPr>
          <p:cNvPr id="3" name="Titel 2"/>
          <p:cNvSpPr>
            <a:spLocks noGrp="1"/>
          </p:cNvSpPr>
          <p:nvPr>
            <p:ph type="title"/>
          </p:nvPr>
        </p:nvSpPr>
        <p:spPr/>
        <p:txBody>
          <a:bodyPr/>
          <a:lstStyle/>
          <a:p>
            <a:r>
              <a:rPr lang="en-GB" dirty="0" err="1"/>
              <a:t>DataOne</a:t>
            </a:r>
            <a:r>
              <a:rPr lang="en-GB" dirty="0"/>
              <a:t> model</a:t>
            </a:r>
          </a:p>
        </p:txBody>
      </p:sp>
    </p:spTree>
    <p:extLst>
      <p:ext uri="{BB962C8B-B14F-4D97-AF65-F5344CB8AC3E}">
        <p14:creationId xmlns:p14="http://schemas.microsoft.com/office/powerpoint/2010/main" val="34790895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Appraisal</a:t>
            </a:r>
            <a:endParaRPr lang="en-GB" dirty="0"/>
          </a:p>
        </p:txBody>
      </p:sp>
      <p:sp>
        <p:nvSpPr>
          <p:cNvPr id="5" name="Textplatzhalter 4"/>
          <p:cNvSpPr>
            <a:spLocks noGrp="1"/>
          </p:cNvSpPr>
          <p:nvPr>
            <p:ph type="body" idx="1"/>
          </p:nvPr>
        </p:nvSpPr>
        <p:spPr/>
        <p:txBody>
          <a:bodyPr>
            <a:normAutofit/>
          </a:bodyPr>
          <a:lstStyle/>
          <a:p>
            <a:r>
              <a:rPr lang="en-GB" dirty="0"/>
              <a:t>I</a:t>
            </a:r>
            <a:r>
              <a:rPr lang="en-GB" dirty="0" smtClean="0"/>
              <a:t>N TIMES OF DIGITAL RECORDS </a:t>
            </a:r>
            <a:endParaRPr lang="en-GB" dirty="0"/>
          </a:p>
        </p:txBody>
      </p:sp>
    </p:spTree>
    <p:extLst>
      <p:ext uri="{BB962C8B-B14F-4D97-AF65-F5344CB8AC3E}">
        <p14:creationId xmlns:p14="http://schemas.microsoft.com/office/powerpoint/2010/main" val="42537506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Legende 5"/>
          <p:cNvSpPr/>
          <p:nvPr/>
        </p:nvSpPr>
        <p:spPr>
          <a:xfrm>
            <a:off x="1403648" y="1340768"/>
            <a:ext cx="5522912" cy="3312368"/>
          </a:xfrm>
          <a:prstGeom prst="wedgeEllipseCallout">
            <a:avLst/>
          </a:prstGeom>
          <a:gradFill flip="none" rotWithShape="1">
            <a:gsLst>
              <a:gs pos="0">
                <a:srgbClr val="FF66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5" name="Inhaltsplatzhalter 4"/>
          <p:cNvSpPr>
            <a:spLocks noGrp="1"/>
          </p:cNvSpPr>
          <p:nvPr>
            <p:ph idx="1"/>
          </p:nvPr>
        </p:nvSpPr>
        <p:spPr/>
        <p:txBody>
          <a:bodyPr>
            <a:normAutofit fontScale="47500" lnSpcReduction="20000"/>
          </a:bodyPr>
          <a:lstStyle/>
          <a:p>
            <a:pPr marL="109728" indent="0" algn="ctr">
              <a:lnSpc>
                <a:spcPct val="160000"/>
              </a:lnSpc>
              <a:buNone/>
            </a:pPr>
            <a:r>
              <a:rPr lang="en-GB" dirty="0"/>
              <a:t>Over the last few years though, I've been asked to appraise electronic files with increasing frequency.  Suddenly, I'm not perusing filing cabinets but sitting in front of a computer systematically clicking through folders.  </a:t>
            </a:r>
            <a:endParaRPr lang="en-GB" dirty="0" smtClean="0"/>
          </a:p>
          <a:p>
            <a:pPr marL="109728" indent="0" algn="ctr">
              <a:lnSpc>
                <a:spcPct val="160000"/>
              </a:lnSpc>
              <a:buNone/>
            </a:pPr>
            <a:r>
              <a:rPr lang="en-GB" dirty="0" smtClean="0"/>
              <a:t>Or </a:t>
            </a:r>
            <a:r>
              <a:rPr lang="en-GB" dirty="0"/>
              <a:t>I'm putting disk after disk into a drive.  </a:t>
            </a:r>
            <a:endParaRPr lang="en-GB" dirty="0" smtClean="0"/>
          </a:p>
          <a:p>
            <a:pPr marL="109728" indent="0" algn="ctr">
              <a:lnSpc>
                <a:spcPct val="160000"/>
              </a:lnSpc>
              <a:buNone/>
            </a:pPr>
            <a:r>
              <a:rPr lang="en-GB" dirty="0" smtClean="0"/>
              <a:t>Files </a:t>
            </a:r>
            <a:r>
              <a:rPr lang="en-GB" dirty="0"/>
              <a:t>are not always intuitively named, particularly if they were created at a time when file names could only be eight character long.  </a:t>
            </a:r>
            <a:endParaRPr lang="en-GB" dirty="0" smtClean="0"/>
          </a:p>
          <a:p>
            <a:pPr marL="109728" indent="0" algn="ctr">
              <a:lnSpc>
                <a:spcPct val="160000"/>
              </a:lnSpc>
              <a:buNone/>
            </a:pPr>
            <a:r>
              <a:rPr lang="en-GB" dirty="0" smtClean="0"/>
              <a:t>This </a:t>
            </a:r>
            <a:r>
              <a:rPr lang="en-GB" dirty="0"/>
              <a:t>results in me needing to open the files to see what they are, but compatible hardware and software are not always immediately available.  </a:t>
            </a:r>
            <a:endParaRPr lang="en-GB" dirty="0" smtClean="0"/>
          </a:p>
          <a:p>
            <a:pPr marL="109728" indent="0" algn="ctr">
              <a:lnSpc>
                <a:spcPct val="160000"/>
              </a:lnSpc>
              <a:buNone/>
            </a:pPr>
            <a:r>
              <a:rPr lang="en-GB" dirty="0" smtClean="0"/>
              <a:t>An </a:t>
            </a:r>
            <a:r>
              <a:rPr lang="en-GB" dirty="0"/>
              <a:t>organized folder structure allows me to make educated guesses about the contents of the files, but it's not uncommon to find a single generic folder to which all of the files have been saved</a:t>
            </a:r>
            <a:r>
              <a:rPr lang="en-GB" dirty="0" smtClean="0"/>
              <a:t>.</a:t>
            </a:r>
          </a:p>
          <a:p>
            <a:pPr marL="109728" indent="0" algn="ctr">
              <a:lnSpc>
                <a:spcPct val="150000"/>
              </a:lnSpc>
              <a:buNone/>
            </a:pPr>
            <a:endParaRPr lang="de-DE" sz="2800" i="1" dirty="0" smtClean="0">
              <a:solidFill>
                <a:srgbClr val="FF0000"/>
              </a:solidFill>
            </a:endParaRPr>
          </a:p>
          <a:p>
            <a:pPr marL="109728" indent="0" algn="ctr">
              <a:lnSpc>
                <a:spcPct val="150000"/>
              </a:lnSpc>
              <a:buNone/>
            </a:pPr>
            <a:r>
              <a:rPr lang="de-DE" sz="2800" i="1" dirty="0" smtClean="0">
                <a:solidFill>
                  <a:srgbClr val="FF0000"/>
                </a:solidFill>
              </a:rPr>
              <a:t>http</a:t>
            </a:r>
            <a:r>
              <a:rPr lang="de-DE" sz="2800" i="1" dirty="0">
                <a:solidFill>
                  <a:srgbClr val="FF0000"/>
                </a:solidFill>
              </a:rPr>
              <a:t>://</a:t>
            </a:r>
            <a:r>
              <a:rPr lang="de-DE" sz="2800" i="1" dirty="0" err="1">
                <a:solidFill>
                  <a:srgbClr val="FF0000"/>
                </a:solidFill>
              </a:rPr>
              <a:t>siarchives.si.edu</a:t>
            </a:r>
            <a:r>
              <a:rPr lang="de-DE" sz="2800" i="1" dirty="0">
                <a:solidFill>
                  <a:srgbClr val="FF0000"/>
                </a:solidFill>
              </a:rPr>
              <a:t>/</a:t>
            </a:r>
            <a:r>
              <a:rPr lang="de-DE" sz="2800" i="1" dirty="0" err="1">
                <a:solidFill>
                  <a:srgbClr val="FF0000"/>
                </a:solidFill>
              </a:rPr>
              <a:t>blog</a:t>
            </a:r>
            <a:r>
              <a:rPr lang="de-DE" sz="2800" i="1" dirty="0">
                <a:solidFill>
                  <a:srgbClr val="FF0000"/>
                </a:solidFill>
              </a:rPr>
              <a:t>/</a:t>
            </a:r>
            <a:r>
              <a:rPr lang="de-DE" sz="2800" i="1" dirty="0" err="1">
                <a:solidFill>
                  <a:srgbClr val="FF0000"/>
                </a:solidFill>
              </a:rPr>
              <a:t>challenges</a:t>
            </a:r>
            <a:r>
              <a:rPr lang="de-DE" sz="2800" i="1" dirty="0">
                <a:solidFill>
                  <a:srgbClr val="FF0000"/>
                </a:solidFill>
              </a:rPr>
              <a:t>-</a:t>
            </a:r>
            <a:r>
              <a:rPr lang="de-DE" sz="2800" i="1" dirty="0" err="1">
                <a:solidFill>
                  <a:srgbClr val="FF0000"/>
                </a:solidFill>
              </a:rPr>
              <a:t>appraising</a:t>
            </a:r>
            <a:r>
              <a:rPr lang="de-DE" sz="2800" i="1" dirty="0">
                <a:solidFill>
                  <a:srgbClr val="FF0000"/>
                </a:solidFill>
              </a:rPr>
              <a:t>-</a:t>
            </a:r>
            <a:r>
              <a:rPr lang="de-DE" sz="2800" i="1" dirty="0" err="1">
                <a:solidFill>
                  <a:srgbClr val="FF0000"/>
                </a:solidFill>
              </a:rPr>
              <a:t>records</a:t>
            </a:r>
            <a:r>
              <a:rPr lang="de-DE" sz="2800" i="1" dirty="0">
                <a:solidFill>
                  <a:srgbClr val="FF0000"/>
                </a:solidFill>
              </a:rPr>
              <a:t>-digital-</a:t>
            </a:r>
            <a:r>
              <a:rPr lang="de-DE" sz="2800" i="1" dirty="0" err="1">
                <a:solidFill>
                  <a:srgbClr val="FF0000"/>
                </a:solidFill>
              </a:rPr>
              <a:t>age</a:t>
            </a:r>
            <a:endParaRPr lang="de-DE" sz="2800" dirty="0"/>
          </a:p>
          <a:p>
            <a:pPr marL="109728" indent="0">
              <a:buNone/>
            </a:pPr>
            <a:endParaRPr lang="en-GB" dirty="0"/>
          </a:p>
          <a:p>
            <a:pPr marL="109728" indent="0" algn="ctr">
              <a:lnSpc>
                <a:spcPct val="160000"/>
              </a:lnSpc>
              <a:buNone/>
            </a:pPr>
            <a:endParaRPr lang="de-DE" dirty="0"/>
          </a:p>
          <a:p>
            <a:pPr>
              <a:lnSpc>
                <a:spcPct val="160000"/>
              </a:lnSpc>
            </a:pPr>
            <a:endParaRPr lang="en-GB" dirty="0"/>
          </a:p>
        </p:txBody>
      </p:sp>
      <p:sp>
        <p:nvSpPr>
          <p:cNvPr id="4" name="Titel 3"/>
          <p:cNvSpPr>
            <a:spLocks noGrp="1"/>
          </p:cNvSpPr>
          <p:nvPr>
            <p:ph type="title"/>
          </p:nvPr>
        </p:nvSpPr>
        <p:spPr/>
        <p:txBody>
          <a:bodyPr>
            <a:normAutofit/>
          </a:bodyPr>
          <a:lstStyle/>
          <a:p>
            <a:r>
              <a:rPr lang="en-GB" sz="3000" i="1" dirty="0">
                <a:solidFill>
                  <a:srgbClr val="464646"/>
                </a:solidFill>
                <a:effectLst/>
              </a:rPr>
              <a:t>by Jennifer Wright on October 12, 2012</a:t>
            </a:r>
            <a:endParaRPr lang="en-GB" dirty="0"/>
          </a:p>
        </p:txBody>
      </p:sp>
    </p:spTree>
    <p:extLst>
      <p:ext uri="{BB962C8B-B14F-4D97-AF65-F5344CB8AC3E}">
        <p14:creationId xmlns:p14="http://schemas.microsoft.com/office/powerpoint/2010/main" val="24604221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lvl="0">
              <a:lnSpc>
                <a:spcPct val="124000"/>
              </a:lnSpc>
              <a:spcBef>
                <a:spcPts val="300"/>
              </a:spcBef>
              <a:spcAft>
                <a:spcPts val="300"/>
              </a:spcAft>
            </a:pPr>
            <a:r>
              <a:rPr lang="en-US" sz="2400" dirty="0">
                <a:solidFill>
                  <a:srgbClr val="000000"/>
                </a:solidFill>
                <a:ea typeface="Rambla"/>
                <a:cs typeface="Rambla"/>
                <a:sym typeface="Rambla"/>
              </a:rPr>
              <a:t>Hard to define criteria precisely</a:t>
            </a:r>
          </a:p>
          <a:p>
            <a:pPr lvl="1">
              <a:spcBef>
                <a:spcPts val="300"/>
              </a:spcBef>
              <a:spcAft>
                <a:spcPts val="300"/>
              </a:spcAft>
            </a:pPr>
            <a:r>
              <a:rPr lang="en-US" sz="1700" dirty="0" smtClean="0">
                <a:solidFill>
                  <a:srgbClr val="000000"/>
                </a:solidFill>
                <a:ea typeface="Rambla"/>
                <a:cs typeface="Rambla"/>
                <a:sym typeface="Rambla"/>
              </a:rPr>
              <a:t>The criteria used in the literature is rather broad</a:t>
            </a:r>
          </a:p>
          <a:p>
            <a:pPr lvl="1">
              <a:spcBef>
                <a:spcPts val="300"/>
              </a:spcBef>
              <a:spcAft>
                <a:spcPts val="300"/>
              </a:spcAft>
            </a:pPr>
            <a:r>
              <a:rPr lang="en-US" sz="1700" dirty="0" smtClean="0">
                <a:solidFill>
                  <a:srgbClr val="000000"/>
                </a:solidFill>
                <a:ea typeface="Rambla"/>
                <a:cs typeface="Rambla"/>
                <a:sym typeface="Rambla"/>
              </a:rPr>
              <a:t>The criteria will often depend on external information</a:t>
            </a:r>
          </a:p>
          <a:p>
            <a:pPr>
              <a:lnSpc>
                <a:spcPct val="124000"/>
              </a:lnSpc>
              <a:spcBef>
                <a:spcPts val="300"/>
              </a:spcBef>
              <a:spcAft>
                <a:spcPts val="300"/>
              </a:spcAft>
            </a:pPr>
            <a:r>
              <a:rPr lang="en-US" sz="2400" dirty="0">
                <a:solidFill>
                  <a:srgbClr val="000000"/>
                </a:solidFill>
                <a:ea typeface="Rambla"/>
                <a:cs typeface="Rambla"/>
                <a:sym typeface="Rambla"/>
              </a:rPr>
              <a:t>T</a:t>
            </a:r>
            <a:r>
              <a:rPr lang="en-US" sz="2400" dirty="0" smtClean="0">
                <a:solidFill>
                  <a:srgbClr val="000000"/>
                </a:solidFill>
                <a:ea typeface="Rambla"/>
                <a:cs typeface="Rambla"/>
                <a:sym typeface="Rambla"/>
              </a:rPr>
              <a:t>ypically a manual task</a:t>
            </a:r>
          </a:p>
          <a:p>
            <a:pPr lvl="1">
              <a:spcBef>
                <a:spcPts val="300"/>
              </a:spcBef>
              <a:spcAft>
                <a:spcPts val="300"/>
              </a:spcAft>
            </a:pPr>
            <a:r>
              <a:rPr lang="en-US" sz="1700" dirty="0" smtClean="0">
                <a:solidFill>
                  <a:srgbClr val="000000"/>
                </a:solidFill>
                <a:ea typeface="Rambla"/>
                <a:cs typeface="Rambla"/>
                <a:sym typeface="Rambla"/>
              </a:rPr>
              <a:t>carried by a human agent on </a:t>
            </a:r>
            <a:r>
              <a:rPr lang="en-US" sz="1700" dirty="0">
                <a:solidFill>
                  <a:srgbClr val="000000"/>
                </a:solidFill>
                <a:ea typeface="Rambla"/>
                <a:cs typeface="Rambla"/>
                <a:sym typeface="Rambla"/>
              </a:rPr>
              <a:t>item-level </a:t>
            </a:r>
            <a:endParaRPr lang="en-US" sz="1700" dirty="0" smtClean="0">
              <a:solidFill>
                <a:srgbClr val="000000"/>
              </a:solidFill>
              <a:ea typeface="Rambla"/>
              <a:cs typeface="Rambla"/>
              <a:sym typeface="Rambla"/>
            </a:endParaRPr>
          </a:p>
          <a:p>
            <a:pPr lvl="1">
              <a:spcBef>
                <a:spcPts val="300"/>
              </a:spcBef>
              <a:spcAft>
                <a:spcPts val="300"/>
              </a:spcAft>
            </a:pPr>
            <a:r>
              <a:rPr lang="en-US" sz="1700" dirty="0" smtClean="0">
                <a:solidFill>
                  <a:srgbClr val="000000"/>
                </a:solidFill>
                <a:ea typeface="Rambla"/>
                <a:cs typeface="Rambla"/>
                <a:sym typeface="Rambla"/>
              </a:rPr>
              <a:t>therefore expensive</a:t>
            </a:r>
          </a:p>
          <a:p>
            <a:pPr lvl="1">
              <a:spcBef>
                <a:spcPts val="300"/>
              </a:spcBef>
              <a:spcAft>
                <a:spcPts val="300"/>
              </a:spcAft>
            </a:pPr>
            <a:r>
              <a:rPr lang="en-US" sz="1700" dirty="0" smtClean="0">
                <a:solidFill>
                  <a:srgbClr val="000000"/>
                </a:solidFill>
                <a:ea typeface="Rambla"/>
                <a:cs typeface="Rambla"/>
                <a:sym typeface="Rambla"/>
              </a:rPr>
              <a:t>and impracticable for large collections</a:t>
            </a:r>
          </a:p>
          <a:p>
            <a:pPr>
              <a:lnSpc>
                <a:spcPct val="124000"/>
              </a:lnSpc>
              <a:spcBef>
                <a:spcPts val="300"/>
              </a:spcBef>
              <a:spcAft>
                <a:spcPts val="300"/>
              </a:spcAft>
            </a:pPr>
            <a:r>
              <a:rPr lang="en-US" sz="2400" dirty="0" smtClean="0">
                <a:solidFill>
                  <a:srgbClr val="000000"/>
                </a:solidFill>
                <a:ea typeface="Rambla"/>
                <a:cs typeface="Rambla"/>
                <a:sym typeface="Rambla"/>
              </a:rPr>
              <a:t>Context dependent</a:t>
            </a:r>
          </a:p>
          <a:p>
            <a:pPr lvl="1">
              <a:lnSpc>
                <a:spcPct val="110000"/>
              </a:lnSpc>
              <a:spcBef>
                <a:spcPts val="300"/>
              </a:spcBef>
              <a:spcAft>
                <a:spcPts val="300"/>
              </a:spcAft>
            </a:pPr>
            <a:r>
              <a:rPr lang="en-US" sz="1700" dirty="0" smtClean="0">
                <a:solidFill>
                  <a:srgbClr val="000000"/>
                </a:solidFill>
                <a:ea typeface="Rambla"/>
                <a:cs typeface="Rambla"/>
                <a:sym typeface="Rambla"/>
              </a:rPr>
              <a:t>e.g. on the appraiser, the </a:t>
            </a:r>
            <a:r>
              <a:rPr lang="en-US" sz="1700" dirty="0" err="1" smtClean="0">
                <a:solidFill>
                  <a:srgbClr val="000000"/>
                </a:solidFill>
                <a:ea typeface="Rambla"/>
                <a:cs typeface="Rambla"/>
                <a:sym typeface="Rambla"/>
              </a:rPr>
              <a:t>organisation</a:t>
            </a:r>
            <a:r>
              <a:rPr lang="en-US" sz="1700" dirty="0" smtClean="0">
                <a:solidFill>
                  <a:srgbClr val="000000"/>
                </a:solidFill>
                <a:ea typeface="Rambla"/>
                <a:cs typeface="Rambla"/>
                <a:sym typeface="Rambla"/>
              </a:rPr>
              <a:t>, the current trends (artistic taste, research interests, etc.), user communities, etc.</a:t>
            </a:r>
          </a:p>
          <a:p>
            <a:pPr lvl="1">
              <a:lnSpc>
                <a:spcPct val="110000"/>
              </a:lnSpc>
              <a:spcBef>
                <a:spcPts val="300"/>
              </a:spcBef>
              <a:spcAft>
                <a:spcPts val="300"/>
              </a:spcAft>
            </a:pPr>
            <a:r>
              <a:rPr lang="en-US" sz="1700" dirty="0" smtClean="0">
                <a:solidFill>
                  <a:srgbClr val="000000"/>
                </a:solidFill>
                <a:ea typeface="Rambla"/>
                <a:cs typeface="Rambla"/>
                <a:sym typeface="Rambla"/>
              </a:rPr>
              <a:t>the context is likely to be subject to change</a:t>
            </a:r>
          </a:p>
          <a:p>
            <a:pPr>
              <a:lnSpc>
                <a:spcPct val="124000"/>
              </a:lnSpc>
              <a:spcBef>
                <a:spcPts val="300"/>
              </a:spcBef>
              <a:spcAft>
                <a:spcPts val="300"/>
              </a:spcAft>
            </a:pPr>
            <a:r>
              <a:rPr lang="en-US" sz="2200" dirty="0" smtClean="0">
                <a:solidFill>
                  <a:srgbClr val="000000"/>
                </a:solidFill>
                <a:ea typeface="Rambla"/>
                <a:cs typeface="Rambla"/>
                <a:sym typeface="Rambla"/>
              </a:rPr>
              <a:t>It is biased</a:t>
            </a:r>
          </a:p>
          <a:p>
            <a:pPr lvl="1" indent="-221670">
              <a:lnSpc>
                <a:spcPct val="80000"/>
              </a:lnSpc>
              <a:buSzPct val="100000"/>
            </a:pPr>
            <a:r>
              <a:rPr lang="en-US" sz="1800" dirty="0" smtClean="0">
                <a:solidFill>
                  <a:schemeClr val="dk1"/>
                </a:solidFill>
                <a:ea typeface="Rambla"/>
                <a:cs typeface="Rambla"/>
                <a:sym typeface="Rambla"/>
              </a:rPr>
              <a:t>How to convey under what </a:t>
            </a:r>
            <a:r>
              <a:rPr lang="en-US" sz="1800" dirty="0">
                <a:solidFill>
                  <a:schemeClr val="dk1"/>
                </a:solidFill>
                <a:ea typeface="Rambla"/>
                <a:cs typeface="Rambla"/>
                <a:sym typeface="Rambla"/>
              </a:rPr>
              <a:t>assumptions </a:t>
            </a:r>
            <a:r>
              <a:rPr lang="en-US" sz="1800" dirty="0" smtClean="0">
                <a:solidFill>
                  <a:schemeClr val="dk1"/>
                </a:solidFill>
                <a:ea typeface="Rambla"/>
                <a:cs typeface="Rambla"/>
                <a:sym typeface="Rambla"/>
              </a:rPr>
              <a:t>selection has been made?</a:t>
            </a:r>
            <a:endParaRPr lang="en-US" sz="1800" dirty="0">
              <a:solidFill>
                <a:schemeClr val="dk1"/>
              </a:solidFill>
              <a:ea typeface="Rambla"/>
              <a:cs typeface="Rambla"/>
              <a:sym typeface="Rambla"/>
            </a:endParaRPr>
          </a:p>
          <a:p>
            <a:pPr>
              <a:lnSpc>
                <a:spcPct val="124000"/>
              </a:lnSpc>
              <a:spcBef>
                <a:spcPts val="300"/>
              </a:spcBef>
              <a:spcAft>
                <a:spcPts val="300"/>
              </a:spcAft>
            </a:pPr>
            <a:endParaRPr lang="en-US" sz="2200" dirty="0" smtClean="0">
              <a:solidFill>
                <a:srgbClr val="000000"/>
              </a:solidFill>
              <a:ea typeface="Rambla"/>
              <a:cs typeface="Rambla"/>
              <a:sym typeface="Rambla"/>
            </a:endParaRPr>
          </a:p>
          <a:p>
            <a:pPr lvl="1">
              <a:lnSpc>
                <a:spcPct val="124000"/>
              </a:lnSpc>
              <a:spcAft>
                <a:spcPts val="600"/>
              </a:spcAft>
            </a:pPr>
            <a:endParaRPr lang="en-US" sz="1800" dirty="0">
              <a:solidFill>
                <a:srgbClr val="000000"/>
              </a:solidFill>
              <a:ea typeface="Rambla"/>
              <a:cs typeface="Rambla"/>
              <a:sym typeface="Rambla"/>
            </a:endParaRPr>
          </a:p>
          <a:p>
            <a:pPr lvl="0"/>
            <a:endParaRPr lang="en-US" sz="2800" dirty="0">
              <a:solidFill>
                <a:srgbClr val="000000"/>
              </a:solidFill>
              <a:latin typeface="Rambla"/>
              <a:ea typeface="Rambla"/>
              <a:cs typeface="Rambla"/>
              <a:sym typeface="Rambla"/>
            </a:endParaRPr>
          </a:p>
          <a:p>
            <a:endParaRPr lang="en-GB" dirty="0"/>
          </a:p>
        </p:txBody>
      </p:sp>
      <p:sp>
        <p:nvSpPr>
          <p:cNvPr id="3" name="Titel 2"/>
          <p:cNvSpPr>
            <a:spLocks noGrp="1"/>
          </p:cNvSpPr>
          <p:nvPr>
            <p:ph type="title"/>
          </p:nvPr>
        </p:nvSpPr>
        <p:spPr/>
        <p:txBody>
          <a:bodyPr/>
          <a:lstStyle/>
          <a:p>
            <a:r>
              <a:rPr lang="en-GB" dirty="0" smtClean="0"/>
              <a:t>Why is appraisal difficult?</a:t>
            </a:r>
            <a:endParaRPr lang="en-GB" dirty="0"/>
          </a:p>
        </p:txBody>
      </p:sp>
    </p:spTree>
    <p:extLst>
      <p:ext uri="{BB962C8B-B14F-4D97-AF65-F5344CB8AC3E}">
        <p14:creationId xmlns:p14="http://schemas.microsoft.com/office/powerpoint/2010/main" val="36072764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lvl="0">
              <a:lnSpc>
                <a:spcPct val="124000"/>
              </a:lnSpc>
              <a:spcAft>
                <a:spcPts val="600"/>
              </a:spcAft>
            </a:pPr>
            <a:r>
              <a:rPr lang="en-US" sz="2800" b="1" dirty="0" smtClean="0">
                <a:solidFill>
                  <a:srgbClr val="000000"/>
                </a:solidFill>
                <a:ea typeface="Rambla"/>
                <a:cs typeface="Rambla"/>
                <a:sym typeface="Rambla"/>
              </a:rPr>
              <a:t>Technical appraisal</a:t>
            </a:r>
            <a:r>
              <a:rPr lang="en-US" sz="2800" dirty="0" smtClean="0">
                <a:solidFill>
                  <a:srgbClr val="000000"/>
                </a:solidFill>
                <a:ea typeface="Rambla"/>
                <a:cs typeface="Rambla"/>
                <a:sym typeface="Rambla"/>
              </a:rPr>
              <a:t> </a:t>
            </a:r>
          </a:p>
          <a:p>
            <a:pPr lvl="1">
              <a:lnSpc>
                <a:spcPct val="124000"/>
              </a:lnSpc>
              <a:spcAft>
                <a:spcPts val="600"/>
              </a:spcAft>
            </a:pPr>
            <a:r>
              <a:rPr lang="en-US" sz="1900" dirty="0" smtClean="0">
                <a:solidFill>
                  <a:srgbClr val="000000"/>
                </a:solidFill>
                <a:ea typeface="Rambla"/>
                <a:cs typeface="Rambla"/>
                <a:sym typeface="Rambla"/>
              </a:rPr>
              <a:t>decisions </a:t>
            </a:r>
            <a:r>
              <a:rPr lang="en-US" sz="1900" dirty="0">
                <a:solidFill>
                  <a:srgbClr val="000000"/>
                </a:solidFill>
                <a:ea typeface="Rambla"/>
                <a:cs typeface="Rambla"/>
                <a:sym typeface="Rambla"/>
              </a:rPr>
              <a:t>based on the (on-going) feasibility of preserving the digital objects. This involves determining whether digital objects can be maintained in a reusable form and in particular takes into account obsolescence of software, formats and policies</a:t>
            </a:r>
            <a:r>
              <a:rPr lang="en-US" sz="1900" dirty="0" smtClean="0">
                <a:solidFill>
                  <a:srgbClr val="000000"/>
                </a:solidFill>
                <a:ea typeface="Rambla"/>
                <a:cs typeface="Rambla"/>
                <a:sym typeface="Rambla"/>
              </a:rPr>
              <a:t>.</a:t>
            </a:r>
          </a:p>
          <a:p>
            <a:pPr>
              <a:lnSpc>
                <a:spcPct val="124000"/>
              </a:lnSpc>
              <a:spcAft>
                <a:spcPts val="600"/>
              </a:spcAft>
            </a:pPr>
            <a:r>
              <a:rPr lang="en-US" sz="2800" b="1" dirty="0">
                <a:solidFill>
                  <a:srgbClr val="000000"/>
                </a:solidFill>
                <a:ea typeface="Rambla"/>
                <a:cs typeface="Rambla"/>
                <a:sym typeface="Rambla"/>
              </a:rPr>
              <a:t>Content-based (or intellectual) appraisal</a:t>
            </a:r>
            <a:r>
              <a:rPr lang="en-US" sz="2800" dirty="0">
                <a:solidFill>
                  <a:srgbClr val="000000"/>
                </a:solidFill>
                <a:ea typeface="Rambla"/>
                <a:cs typeface="Rambla"/>
                <a:sym typeface="Rambla"/>
              </a:rPr>
              <a:t> </a:t>
            </a:r>
            <a:endParaRPr lang="en-US" sz="2800" dirty="0" smtClean="0">
              <a:solidFill>
                <a:srgbClr val="000000"/>
              </a:solidFill>
              <a:ea typeface="Rambla"/>
              <a:cs typeface="Rambla"/>
              <a:sym typeface="Rambla"/>
            </a:endParaRPr>
          </a:p>
          <a:p>
            <a:pPr lvl="1">
              <a:lnSpc>
                <a:spcPct val="124000"/>
              </a:lnSpc>
              <a:spcAft>
                <a:spcPts val="600"/>
              </a:spcAft>
            </a:pPr>
            <a:r>
              <a:rPr lang="en-US" sz="1800" dirty="0" smtClean="0">
                <a:solidFill>
                  <a:srgbClr val="000000"/>
                </a:solidFill>
                <a:ea typeface="Rambla"/>
                <a:cs typeface="Rambla"/>
                <a:sym typeface="Rambla"/>
              </a:rPr>
              <a:t>acquisition </a:t>
            </a:r>
            <a:r>
              <a:rPr lang="en-US" sz="1800" dirty="0">
                <a:solidFill>
                  <a:srgbClr val="000000"/>
                </a:solidFill>
                <a:ea typeface="Rambla"/>
                <a:cs typeface="Rambla"/>
                <a:sym typeface="Rambla"/>
              </a:rPr>
              <a:t>and retention decisions or assignment of value based on the content of the digital objects themselves.</a:t>
            </a:r>
          </a:p>
          <a:p>
            <a:pPr lvl="0"/>
            <a:endParaRPr lang="en-US" sz="2800" dirty="0">
              <a:solidFill>
                <a:srgbClr val="000000"/>
              </a:solidFill>
              <a:latin typeface="Rambla"/>
              <a:ea typeface="Rambla"/>
              <a:cs typeface="Rambla"/>
              <a:sym typeface="Rambla"/>
            </a:endParaRPr>
          </a:p>
          <a:p>
            <a:endParaRPr lang="en-GB" dirty="0"/>
          </a:p>
        </p:txBody>
      </p:sp>
      <p:sp>
        <p:nvSpPr>
          <p:cNvPr id="3" name="Titel 2"/>
          <p:cNvSpPr>
            <a:spLocks noGrp="1"/>
          </p:cNvSpPr>
          <p:nvPr>
            <p:ph type="title"/>
          </p:nvPr>
        </p:nvSpPr>
        <p:spPr/>
        <p:txBody>
          <a:bodyPr/>
          <a:lstStyle/>
          <a:p>
            <a:r>
              <a:rPr lang="en-GB" dirty="0" smtClean="0"/>
              <a:t>Types of appraisal</a:t>
            </a:r>
            <a:endParaRPr lang="en-GB" dirty="0"/>
          </a:p>
        </p:txBody>
      </p:sp>
    </p:spTree>
    <p:extLst>
      <p:ext uri="{BB962C8B-B14F-4D97-AF65-F5344CB8AC3E}">
        <p14:creationId xmlns:p14="http://schemas.microsoft.com/office/powerpoint/2010/main" val="42317064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dirty="0" smtClean="0">
                <a:solidFill>
                  <a:schemeClr val="dk2"/>
                </a:solidFill>
                <a:ea typeface="Rambla"/>
                <a:cs typeface="Rambla"/>
                <a:sym typeface="Rambla"/>
              </a:rPr>
              <a:t>Example: Media art appraisal</a:t>
            </a:r>
            <a:endParaRPr lang="en-US" sz="4100" b="1" i="0" u="none" strike="noStrike" cap="none" dirty="0">
              <a:solidFill>
                <a:schemeClr val="dk2"/>
              </a:solidFill>
              <a:ea typeface="Rambla"/>
              <a:cs typeface="Rambla"/>
              <a:sym typeface="Rambla"/>
            </a:endParaRPr>
          </a:p>
        </p:txBody>
      </p:sp>
      <p:sp>
        <p:nvSpPr>
          <p:cNvPr id="243" name="Shape 243"/>
          <p:cNvSpPr txBox="1">
            <a:spLocks noGrp="1"/>
          </p:cNvSpPr>
          <p:nvPr>
            <p:ph type="body" idx="1"/>
          </p:nvPr>
        </p:nvSpPr>
        <p:spPr>
          <a:xfrm>
            <a:off x="323525" y="1351899"/>
            <a:ext cx="4320600" cy="4655400"/>
          </a:xfrm>
          <a:prstGeom prst="rect">
            <a:avLst/>
          </a:prstGeom>
          <a:noFill/>
          <a:ln>
            <a:noFill/>
          </a:ln>
        </p:spPr>
        <p:txBody>
          <a:bodyPr lIns="91425" tIns="45700" rIns="91425" bIns="45700" anchor="t" anchorCtr="0">
            <a:noAutofit/>
          </a:bodyPr>
          <a:lstStyle/>
          <a:p>
            <a:pPr marL="101600" marR="0" lvl="0" indent="0" algn="l" rtl="0">
              <a:lnSpc>
                <a:spcPct val="90000"/>
              </a:lnSpc>
              <a:spcBef>
                <a:spcPts val="400"/>
              </a:spcBef>
              <a:spcAft>
                <a:spcPts val="0"/>
              </a:spcAft>
              <a:buClr>
                <a:schemeClr val="accent1"/>
              </a:buClr>
              <a:buSzPct val="68000"/>
              <a:buNone/>
            </a:pPr>
            <a:r>
              <a:rPr lang="en-US" sz="2700" b="0" i="0" u="none" strike="noStrike" cap="none" dirty="0" smtClean="0">
                <a:solidFill>
                  <a:schemeClr val="dk1"/>
                </a:solidFill>
                <a:ea typeface="Rambla"/>
                <a:cs typeface="Rambla"/>
                <a:sym typeface="Rambla"/>
              </a:rPr>
              <a:t>Issues to be considered:</a:t>
            </a:r>
            <a:endParaRPr lang="en-US" sz="2700" b="0" i="0" u="none" strike="noStrike" cap="none" dirty="0">
              <a:solidFill>
                <a:schemeClr val="dk1"/>
              </a:solidFill>
              <a:ea typeface="Rambla"/>
              <a:cs typeface="Rambla"/>
              <a:sym typeface="Rambla"/>
            </a:endParaRPr>
          </a:p>
          <a:p>
            <a:pPr marL="723901" lvl="1" indent="-342900">
              <a:lnSpc>
                <a:spcPct val="110000"/>
              </a:lnSpc>
              <a:spcBef>
                <a:spcPts val="600"/>
              </a:spcBef>
              <a:buSzPct val="100000"/>
            </a:pPr>
            <a:r>
              <a:rPr lang="en-US" sz="1900" b="0" i="0" u="none" strike="noStrike" cap="none" dirty="0" smtClean="0">
                <a:solidFill>
                  <a:schemeClr val="dk1"/>
                </a:solidFill>
                <a:ea typeface="Rambla"/>
                <a:cs typeface="Rambla"/>
                <a:sym typeface="Rambla"/>
              </a:rPr>
              <a:t>Fragility </a:t>
            </a:r>
            <a:r>
              <a:rPr lang="en-US" sz="1900" b="0" i="0" u="none" strike="noStrike" cap="none" dirty="0">
                <a:solidFill>
                  <a:schemeClr val="dk1"/>
                </a:solidFill>
                <a:ea typeface="Rambla"/>
                <a:cs typeface="Rambla"/>
                <a:sym typeface="Rambla"/>
              </a:rPr>
              <a:t>of content </a:t>
            </a:r>
          </a:p>
          <a:p>
            <a:pPr marL="723901" lvl="1" indent="-342900">
              <a:lnSpc>
                <a:spcPct val="110000"/>
              </a:lnSpc>
              <a:buSzPct val="100000"/>
            </a:pPr>
            <a:r>
              <a:rPr lang="en-US" sz="1900" b="0" i="0" u="none" strike="noStrike" cap="none" dirty="0">
                <a:solidFill>
                  <a:schemeClr val="dk1"/>
                </a:solidFill>
                <a:ea typeface="Rambla"/>
                <a:cs typeface="Rambla"/>
                <a:sym typeface="Rambla"/>
              </a:rPr>
              <a:t>Usability</a:t>
            </a:r>
          </a:p>
          <a:p>
            <a:pPr marL="723901" lvl="1" indent="-342900">
              <a:lnSpc>
                <a:spcPct val="110000"/>
              </a:lnSpc>
              <a:buSzPct val="100000"/>
            </a:pPr>
            <a:r>
              <a:rPr lang="en-US" sz="1900" b="0" i="0" u="none" strike="noStrike" cap="none" dirty="0">
                <a:solidFill>
                  <a:schemeClr val="dk1"/>
                </a:solidFill>
                <a:ea typeface="Rambla"/>
                <a:cs typeface="Rambla"/>
                <a:sym typeface="Rambla"/>
              </a:rPr>
              <a:t>Ephemeral nature</a:t>
            </a:r>
          </a:p>
          <a:p>
            <a:pPr marL="723901" lvl="1" indent="-342900">
              <a:lnSpc>
                <a:spcPct val="110000"/>
              </a:lnSpc>
              <a:buSzPct val="100000"/>
            </a:pPr>
            <a:r>
              <a:rPr lang="en-US" sz="1900" b="0" i="0" u="none" strike="noStrike" cap="none" dirty="0">
                <a:solidFill>
                  <a:schemeClr val="dk1"/>
                </a:solidFill>
                <a:ea typeface="Rambla"/>
                <a:cs typeface="Rambla"/>
                <a:sym typeface="Rambla"/>
              </a:rPr>
              <a:t>Subjectivity</a:t>
            </a:r>
          </a:p>
          <a:p>
            <a:pPr marL="723901" lvl="1" indent="-342900">
              <a:lnSpc>
                <a:spcPct val="110000"/>
              </a:lnSpc>
              <a:buSzPct val="100000"/>
            </a:pPr>
            <a:r>
              <a:rPr lang="en-US" sz="1900" b="0" i="0" u="none" strike="noStrike" cap="none" dirty="0">
                <a:solidFill>
                  <a:schemeClr val="dk1"/>
                </a:solidFill>
                <a:ea typeface="Rambla"/>
                <a:cs typeface="Rambla"/>
                <a:sym typeface="Rambla"/>
              </a:rPr>
              <a:t>Determining audience </a:t>
            </a:r>
          </a:p>
          <a:p>
            <a:pPr marL="381001" lvl="1" indent="0">
              <a:lnSpc>
                <a:spcPct val="90000"/>
              </a:lnSpc>
              <a:buSzPct val="25000"/>
              <a:buNone/>
            </a:pPr>
            <a:endParaRPr sz="2300" b="0" i="0" u="none" strike="noStrike" cap="none" dirty="0">
              <a:solidFill>
                <a:schemeClr val="dk1"/>
              </a:solidFill>
              <a:ea typeface="Rambla"/>
              <a:cs typeface="Rambla"/>
              <a:sym typeface="Rambla"/>
            </a:endParaRPr>
          </a:p>
          <a:p>
            <a:pPr marL="101600" marR="0" lvl="0" indent="0" algn="l" rtl="0">
              <a:lnSpc>
                <a:spcPct val="120000"/>
              </a:lnSpc>
              <a:spcBef>
                <a:spcPts val="400"/>
              </a:spcBef>
              <a:spcAft>
                <a:spcPts val="0"/>
              </a:spcAft>
              <a:buClr>
                <a:schemeClr val="accent1"/>
              </a:buClr>
              <a:buSzPct val="68000"/>
              <a:buNone/>
            </a:pPr>
            <a:r>
              <a:rPr lang="en-US" sz="2400" b="0" i="0" u="none" strike="noStrike" cap="none" dirty="0">
                <a:solidFill>
                  <a:schemeClr val="dk1"/>
                </a:solidFill>
                <a:ea typeface="Rambla"/>
                <a:cs typeface="Rambla"/>
                <a:sym typeface="Rambla"/>
              </a:rPr>
              <a:t>Appraisal supports acquisition and retention decisions</a:t>
            </a:r>
          </a:p>
          <a:p>
            <a:pPr marL="723901" lvl="1" indent="-342900">
              <a:lnSpc>
                <a:spcPct val="90000"/>
              </a:lnSpc>
              <a:buSzPct val="100000"/>
            </a:pPr>
            <a:r>
              <a:rPr lang="en-US" sz="1900" b="0" i="0" u="none" strike="noStrike" cap="none" dirty="0">
                <a:solidFill>
                  <a:schemeClr val="dk1"/>
                </a:solidFill>
                <a:ea typeface="Rambla"/>
                <a:cs typeface="Rambla"/>
                <a:sym typeface="Rambla"/>
              </a:rPr>
              <a:t>Often made </a:t>
            </a:r>
            <a:r>
              <a:rPr lang="en-US" sz="1900" b="0" i="0" u="none" strike="noStrike" cap="none" dirty="0" smtClean="0">
                <a:solidFill>
                  <a:schemeClr val="dk1"/>
                </a:solidFill>
                <a:ea typeface="Rambla"/>
                <a:cs typeface="Rambla"/>
                <a:sym typeface="Rambla"/>
              </a:rPr>
              <a:t>on </a:t>
            </a:r>
            <a:r>
              <a:rPr lang="en-US" sz="1900" b="0" i="0" u="none" strike="noStrike" cap="none" dirty="0">
                <a:solidFill>
                  <a:schemeClr val="dk1"/>
                </a:solidFill>
                <a:ea typeface="Rambla"/>
                <a:cs typeface="Rambla"/>
                <a:sym typeface="Rambla"/>
              </a:rPr>
              <a:t>senior </a:t>
            </a:r>
            <a:r>
              <a:rPr lang="en-US" sz="1900" b="0" i="0" u="none" strike="noStrike" cap="none" dirty="0" smtClean="0">
                <a:solidFill>
                  <a:schemeClr val="dk1"/>
                </a:solidFill>
                <a:ea typeface="Rambla"/>
                <a:cs typeface="Rambla"/>
                <a:sym typeface="Rambla"/>
              </a:rPr>
              <a:t>level</a:t>
            </a:r>
            <a:endParaRPr lang="en-US" sz="1900" b="0" i="0" u="none" strike="noStrike" cap="none" dirty="0">
              <a:solidFill>
                <a:schemeClr val="dk1"/>
              </a:solidFill>
              <a:ea typeface="Rambla"/>
              <a:cs typeface="Rambla"/>
              <a:sym typeface="Rambla"/>
            </a:endParaRPr>
          </a:p>
        </p:txBody>
      </p:sp>
      <p:pic>
        <p:nvPicPr>
          <p:cNvPr id="244" name="Shape 244" descr="Bruce Nauman MAPPING THE STUDIO II with color shift, flip, flop, &amp; flip/flop (Fat Chance John Cage), 2001"/>
          <p:cNvPicPr preferRelativeResize="0"/>
          <p:nvPr/>
        </p:nvPicPr>
        <p:blipFill rotWithShape="1">
          <a:blip r:embed="rId3">
            <a:alphaModFix/>
          </a:blip>
          <a:srcRect/>
          <a:stretch/>
        </p:blipFill>
        <p:spPr>
          <a:xfrm>
            <a:off x="5364087" y="1589916"/>
            <a:ext cx="3248253" cy="2016447"/>
          </a:xfrm>
          <a:prstGeom prst="rect">
            <a:avLst/>
          </a:prstGeom>
          <a:noFill/>
          <a:ln>
            <a:noFill/>
          </a:ln>
        </p:spPr>
      </p:pic>
      <p:pic>
        <p:nvPicPr>
          <p:cNvPr id="245" name="Shape 245"/>
          <p:cNvPicPr preferRelativeResize="0"/>
          <p:nvPr/>
        </p:nvPicPr>
        <p:blipFill rotWithShape="1">
          <a:blip r:embed="rId4">
            <a:alphaModFix/>
          </a:blip>
          <a:srcRect l="14413" t="14308" b="16512"/>
          <a:stretch/>
        </p:blipFill>
        <p:spPr>
          <a:xfrm>
            <a:off x="5418241" y="3933057"/>
            <a:ext cx="3209088" cy="1728191"/>
          </a:xfrm>
          <a:prstGeom prst="rect">
            <a:avLst/>
          </a:prstGeom>
          <a:noFill/>
          <a:ln>
            <a:noFill/>
          </a:ln>
        </p:spPr>
      </p:pic>
    </p:spTree>
    <p:extLst>
      <p:ext uri="{BB962C8B-B14F-4D97-AF65-F5344CB8AC3E}">
        <p14:creationId xmlns:p14="http://schemas.microsoft.com/office/powerpoint/2010/main" val="38473547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20000"/>
          </a:bodyPr>
          <a:lstStyle/>
          <a:p>
            <a:pPr lvl="0">
              <a:lnSpc>
                <a:spcPct val="124000"/>
              </a:lnSpc>
              <a:spcAft>
                <a:spcPts val="600"/>
              </a:spcAft>
            </a:pPr>
            <a:r>
              <a:rPr lang="en-US" sz="2800" b="1" dirty="0" smtClean="0">
                <a:solidFill>
                  <a:srgbClr val="000000"/>
                </a:solidFill>
                <a:ea typeface="Rambla"/>
                <a:cs typeface="Rambla"/>
                <a:sym typeface="Rambla"/>
              </a:rPr>
              <a:t>Top-down approach (mission alignment*)</a:t>
            </a:r>
            <a:endParaRPr lang="en-US" sz="2800" dirty="0" smtClean="0">
              <a:solidFill>
                <a:srgbClr val="000000"/>
              </a:solidFill>
              <a:ea typeface="Rambla"/>
              <a:cs typeface="Rambla"/>
              <a:sym typeface="Rambla"/>
            </a:endParaRPr>
          </a:p>
          <a:p>
            <a:pPr lvl="1">
              <a:lnSpc>
                <a:spcPct val="124000"/>
              </a:lnSpc>
              <a:spcAft>
                <a:spcPts val="600"/>
              </a:spcAft>
            </a:pPr>
            <a:r>
              <a:rPr lang="en-US" sz="1900" dirty="0" smtClean="0">
                <a:solidFill>
                  <a:srgbClr val="000000"/>
                </a:solidFill>
                <a:ea typeface="Rambla"/>
                <a:cs typeface="Rambla"/>
                <a:sym typeface="Rambla"/>
              </a:rPr>
              <a:t>Does it comply with the legal framework?</a:t>
            </a:r>
          </a:p>
          <a:p>
            <a:pPr lvl="1">
              <a:lnSpc>
                <a:spcPct val="124000"/>
              </a:lnSpc>
              <a:spcAft>
                <a:spcPts val="600"/>
              </a:spcAft>
            </a:pPr>
            <a:r>
              <a:rPr lang="en-US" sz="1900" dirty="0" smtClean="0">
                <a:solidFill>
                  <a:srgbClr val="000000"/>
                </a:solidFill>
                <a:ea typeface="Rambla"/>
                <a:cs typeface="Rambla"/>
                <a:sym typeface="Rambla"/>
              </a:rPr>
              <a:t>What does the policy dictate?</a:t>
            </a:r>
          </a:p>
          <a:p>
            <a:pPr lvl="1">
              <a:lnSpc>
                <a:spcPct val="124000"/>
              </a:lnSpc>
              <a:spcAft>
                <a:spcPts val="600"/>
              </a:spcAft>
            </a:pPr>
            <a:r>
              <a:rPr lang="en-US" sz="1900" dirty="0" smtClean="0">
                <a:solidFill>
                  <a:srgbClr val="000000"/>
                </a:solidFill>
                <a:ea typeface="Rambla"/>
                <a:cs typeface="Rambla"/>
                <a:sym typeface="Rambla"/>
              </a:rPr>
              <a:t>What is the record’s function within the </a:t>
            </a:r>
            <a:r>
              <a:rPr lang="en-US" sz="1900" dirty="0" err="1" smtClean="0">
                <a:solidFill>
                  <a:srgbClr val="000000"/>
                </a:solidFill>
                <a:ea typeface="Rambla"/>
                <a:cs typeface="Rambla"/>
                <a:sym typeface="Rambla"/>
              </a:rPr>
              <a:t>organisation</a:t>
            </a:r>
            <a:r>
              <a:rPr lang="en-US" sz="1900" dirty="0" smtClean="0">
                <a:solidFill>
                  <a:srgbClr val="000000"/>
                </a:solidFill>
                <a:ea typeface="Rambla"/>
                <a:cs typeface="Rambla"/>
                <a:sym typeface="Rambla"/>
              </a:rPr>
              <a:t>?</a:t>
            </a:r>
          </a:p>
          <a:p>
            <a:pPr lvl="1">
              <a:lnSpc>
                <a:spcPct val="124000"/>
              </a:lnSpc>
              <a:spcAft>
                <a:spcPts val="600"/>
              </a:spcAft>
            </a:pPr>
            <a:r>
              <a:rPr lang="en-US" sz="1900" dirty="0" smtClean="0">
                <a:solidFill>
                  <a:srgbClr val="000000"/>
                </a:solidFill>
                <a:ea typeface="Rambla"/>
                <a:cs typeface="Rambla"/>
                <a:sym typeface="Rambla"/>
              </a:rPr>
              <a:t>What is its value for money?</a:t>
            </a:r>
          </a:p>
          <a:p>
            <a:pPr>
              <a:lnSpc>
                <a:spcPct val="124000"/>
              </a:lnSpc>
              <a:spcAft>
                <a:spcPts val="600"/>
              </a:spcAft>
            </a:pPr>
            <a:r>
              <a:rPr lang="en-US" sz="2800" b="1" dirty="0" smtClean="0">
                <a:solidFill>
                  <a:srgbClr val="000000"/>
                </a:solidFill>
                <a:ea typeface="Rambla"/>
                <a:cs typeface="Rambla"/>
                <a:sym typeface="Rambla"/>
              </a:rPr>
              <a:t>Bottom-up approach</a:t>
            </a:r>
            <a:endParaRPr lang="en-US" sz="2800" dirty="0" smtClean="0">
              <a:solidFill>
                <a:srgbClr val="000000"/>
              </a:solidFill>
              <a:ea typeface="Rambla"/>
              <a:cs typeface="Rambla"/>
              <a:sym typeface="Rambla"/>
            </a:endParaRPr>
          </a:p>
          <a:p>
            <a:pPr lvl="1">
              <a:lnSpc>
                <a:spcPct val="124000"/>
              </a:lnSpc>
              <a:spcAft>
                <a:spcPts val="600"/>
              </a:spcAft>
            </a:pPr>
            <a:r>
              <a:rPr lang="en-US" sz="1800" dirty="0" smtClean="0">
                <a:solidFill>
                  <a:srgbClr val="000000"/>
                </a:solidFill>
                <a:ea typeface="Rambla"/>
                <a:cs typeface="Rambla"/>
                <a:sym typeface="Rambla"/>
              </a:rPr>
              <a:t>Using the metadata extracted from the content and environment</a:t>
            </a:r>
            <a:endParaRPr lang="en-US" sz="1800" dirty="0">
              <a:solidFill>
                <a:srgbClr val="000000"/>
              </a:solidFill>
              <a:ea typeface="Rambla"/>
              <a:cs typeface="Rambla"/>
              <a:sym typeface="Rambla"/>
            </a:endParaRPr>
          </a:p>
          <a:p>
            <a:pPr lvl="0"/>
            <a:endParaRPr lang="en-US" sz="2800" dirty="0">
              <a:solidFill>
                <a:srgbClr val="000000"/>
              </a:solidFill>
              <a:latin typeface="Rambla"/>
              <a:ea typeface="Rambla"/>
              <a:cs typeface="Rambla"/>
              <a:sym typeface="Rambla"/>
            </a:endParaRPr>
          </a:p>
          <a:p>
            <a:pPr marL="109728" indent="0" algn="r">
              <a:buNone/>
            </a:pPr>
            <a:r>
              <a:rPr lang="en-GB" sz="1700" dirty="0" smtClean="0"/>
              <a:t>* term borrowed from </a:t>
            </a:r>
            <a:r>
              <a:rPr lang="de-DE" sz="1700" dirty="0" err="1"/>
              <a:t>Jinfang</a:t>
            </a:r>
            <a:r>
              <a:rPr lang="de-DE" sz="1700" dirty="0"/>
              <a:t> </a:t>
            </a:r>
            <a:r>
              <a:rPr lang="de-DE" sz="1700" dirty="0" err="1"/>
              <a:t>Niu</a:t>
            </a:r>
            <a:r>
              <a:rPr lang="de-DE" sz="1700" dirty="0"/>
              <a:t> </a:t>
            </a:r>
            <a:endParaRPr lang="de-DE" sz="1700" dirty="0" smtClean="0"/>
          </a:p>
          <a:p>
            <a:pPr marL="109728" indent="0" algn="r">
              <a:buNone/>
            </a:pPr>
            <a:r>
              <a:rPr lang="de-DE" sz="1700" b="1" dirty="0">
                <a:hlinkClick r:id="rId2"/>
              </a:rPr>
              <a:t>http://www.ijdc.net/index.php/ijdc/article/view/</a:t>
            </a:r>
            <a:r>
              <a:rPr lang="de-DE" sz="1700" b="1" dirty="0" smtClean="0">
                <a:hlinkClick r:id="rId2"/>
              </a:rPr>
              <a:t>9.2.65</a:t>
            </a:r>
            <a:endParaRPr lang="de-DE" sz="1700" b="1" dirty="0" smtClean="0"/>
          </a:p>
          <a:p>
            <a:pPr marL="109728" indent="0" algn="r">
              <a:buNone/>
            </a:pPr>
            <a:r>
              <a:rPr lang="en-GB" sz="1700" b="1" dirty="0"/>
              <a:t> </a:t>
            </a:r>
            <a:endParaRPr lang="de-DE" sz="1700" dirty="0"/>
          </a:p>
          <a:p>
            <a:pPr marL="109728" indent="0">
              <a:buNone/>
            </a:pPr>
            <a:endParaRPr lang="en-GB" dirty="0"/>
          </a:p>
        </p:txBody>
      </p:sp>
      <p:sp>
        <p:nvSpPr>
          <p:cNvPr id="3" name="Titel 2"/>
          <p:cNvSpPr>
            <a:spLocks noGrp="1"/>
          </p:cNvSpPr>
          <p:nvPr>
            <p:ph type="title"/>
          </p:nvPr>
        </p:nvSpPr>
        <p:spPr/>
        <p:txBody>
          <a:bodyPr/>
          <a:lstStyle/>
          <a:p>
            <a:r>
              <a:rPr lang="en-GB" dirty="0" smtClean="0"/>
              <a:t>Approaches to appraisal</a:t>
            </a:r>
            <a:endParaRPr lang="en-GB" dirty="0"/>
          </a:p>
        </p:txBody>
      </p:sp>
    </p:spTree>
    <p:extLst>
      <p:ext uri="{BB962C8B-B14F-4D97-AF65-F5344CB8AC3E}">
        <p14:creationId xmlns:p14="http://schemas.microsoft.com/office/powerpoint/2010/main" val="36804848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lnSpc>
                <a:spcPct val="140000"/>
              </a:lnSpc>
              <a:buNone/>
            </a:pPr>
            <a:r>
              <a:rPr lang="en-GB" sz="2200" i="1" dirty="0"/>
              <a:t>The Records Continuum Model (RCM) was created in the 1990s by </a:t>
            </a:r>
            <a:r>
              <a:rPr lang="en-GB" sz="2200" i="1" dirty="0" err="1"/>
              <a:t>Monash</a:t>
            </a:r>
            <a:r>
              <a:rPr lang="en-GB" sz="2200" i="1" dirty="0"/>
              <a:t> University academic Frank Upward with input from colleagues Sue </a:t>
            </a:r>
            <a:r>
              <a:rPr lang="en-GB" sz="2200" i="1" dirty="0" err="1"/>
              <a:t>McKemmish</a:t>
            </a:r>
            <a:r>
              <a:rPr lang="en-GB" sz="2200" i="1" dirty="0"/>
              <a:t> and </a:t>
            </a:r>
            <a:r>
              <a:rPr lang="en-GB" sz="2200" i="1" dirty="0" err="1"/>
              <a:t>Livia</a:t>
            </a:r>
            <a:r>
              <a:rPr lang="en-GB" sz="2200" i="1" dirty="0"/>
              <a:t> </a:t>
            </a:r>
            <a:r>
              <a:rPr lang="en-GB" sz="2200" i="1" dirty="0" err="1"/>
              <a:t>Iacovino</a:t>
            </a:r>
            <a:r>
              <a:rPr lang="en-GB" sz="2200" i="1" dirty="0"/>
              <a:t> as a response to evolving discussions about the challenges of </a:t>
            </a:r>
            <a:r>
              <a:rPr lang="en-GB" sz="2200" i="1" dirty="0">
                <a:solidFill>
                  <a:srgbClr val="FF0000"/>
                </a:solidFill>
              </a:rPr>
              <a:t>managing digital records and archives</a:t>
            </a:r>
            <a:r>
              <a:rPr lang="en-GB" sz="2200" i="1" dirty="0"/>
              <a:t>.</a:t>
            </a:r>
            <a:endParaRPr lang="de-DE" sz="2200" i="1" dirty="0"/>
          </a:p>
          <a:p>
            <a:pPr marL="109728" indent="0">
              <a:buNone/>
            </a:pPr>
            <a:endParaRPr lang="en-GB" dirty="0" smtClean="0"/>
          </a:p>
          <a:p>
            <a:pPr marL="109728" indent="0">
              <a:buNone/>
            </a:pPr>
            <a:r>
              <a:rPr lang="en-GB" sz="1400" dirty="0" smtClean="0"/>
              <a:t>source: </a:t>
            </a:r>
            <a:r>
              <a:rPr lang="en-GB" sz="1400" dirty="0"/>
              <a:t>Wikipedia, “Records Continuum Model” </a:t>
            </a:r>
          </a:p>
          <a:p>
            <a:pPr marL="109728" indent="0">
              <a:buNone/>
            </a:pPr>
            <a:r>
              <a:rPr lang="en-GB" sz="1400" dirty="0">
                <a:hlinkClick r:id="rId2"/>
              </a:rPr>
              <a:t>https://en.wikipedia.org/wiki/Records_Continuum_Model#cite_note-U.26M1994-</a:t>
            </a:r>
            <a:r>
              <a:rPr lang="en-GB" sz="1400" dirty="0" smtClean="0">
                <a:hlinkClick r:id="rId2"/>
              </a:rPr>
              <a:t>17</a:t>
            </a:r>
            <a:endParaRPr lang="en-GB" sz="1400" dirty="0" smtClean="0"/>
          </a:p>
          <a:p>
            <a:pPr marL="109728" indent="0">
              <a:buNone/>
            </a:pPr>
            <a:endParaRPr lang="en-GB" sz="1400" dirty="0"/>
          </a:p>
        </p:txBody>
      </p:sp>
      <p:sp>
        <p:nvSpPr>
          <p:cNvPr id="3" name="Titel 2"/>
          <p:cNvSpPr>
            <a:spLocks noGrp="1"/>
          </p:cNvSpPr>
          <p:nvPr>
            <p:ph type="title"/>
          </p:nvPr>
        </p:nvSpPr>
        <p:spPr/>
        <p:txBody>
          <a:bodyPr/>
          <a:lstStyle/>
          <a:p>
            <a:r>
              <a:rPr lang="en-GB" dirty="0" smtClean="0"/>
              <a:t>Yet another model?</a:t>
            </a:r>
            <a:endParaRPr lang="en-GB" dirty="0"/>
          </a:p>
        </p:txBody>
      </p:sp>
    </p:spTree>
    <p:extLst>
      <p:ext uri="{BB962C8B-B14F-4D97-AF65-F5344CB8AC3E}">
        <p14:creationId xmlns:p14="http://schemas.microsoft.com/office/powerpoint/2010/main" val="5263895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Records continuum model</a:t>
            </a:r>
            <a:endParaRPr lang="en-GB" dirty="0"/>
          </a:p>
        </p:txBody>
      </p:sp>
      <p:pic>
        <p:nvPicPr>
          <p:cNvPr id="5" name="Inhaltsplatzhalter 4"/>
          <p:cNvPicPr>
            <a:picLocks noGrp="1" noChangeAspect="1"/>
          </p:cNvPicPr>
          <p:nvPr>
            <p:ph idx="1"/>
          </p:nvPr>
        </p:nvPicPr>
        <p:blipFill>
          <a:blip r:embed="rId2"/>
          <a:srcRect l="-26793" r="-26793"/>
          <a:stretch>
            <a:fillRect/>
          </a:stretch>
        </p:blipFill>
        <p:spPr/>
      </p:pic>
    </p:spTree>
    <p:extLst>
      <p:ext uri="{BB962C8B-B14F-4D97-AF65-F5344CB8AC3E}">
        <p14:creationId xmlns:p14="http://schemas.microsoft.com/office/powerpoint/2010/main" val="1054742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dirty="0"/>
              <a:t>The definition of appraisal depends on the context of its application. </a:t>
            </a:r>
          </a:p>
          <a:p>
            <a:r>
              <a:rPr lang="en-GB" dirty="0"/>
              <a:t>Different </a:t>
            </a:r>
            <a:r>
              <a:rPr lang="en-GB" dirty="0" smtClean="0"/>
              <a:t>contexts and domains entail different </a:t>
            </a:r>
            <a:r>
              <a:rPr lang="en-GB" dirty="0"/>
              <a:t>requirements that define what appraisal is about.</a:t>
            </a:r>
          </a:p>
          <a:p>
            <a:r>
              <a:rPr lang="en-GB" dirty="0"/>
              <a:t>There are domains that use </a:t>
            </a:r>
            <a:r>
              <a:rPr lang="en-GB" dirty="0" smtClean="0"/>
              <a:t>another terminology to describe the </a:t>
            </a:r>
            <a:r>
              <a:rPr lang="en-GB" dirty="0"/>
              <a:t>same type of operation and workflow </a:t>
            </a:r>
            <a:r>
              <a:rPr lang="en-GB" dirty="0" smtClean="0"/>
              <a:t>as called here “appraisal”.</a:t>
            </a:r>
            <a:endParaRPr lang="en-GB" dirty="0"/>
          </a:p>
          <a:p>
            <a:endParaRPr lang="en-GB" dirty="0"/>
          </a:p>
        </p:txBody>
      </p:sp>
      <p:sp>
        <p:nvSpPr>
          <p:cNvPr id="3" name="Titel 2"/>
          <p:cNvSpPr>
            <a:spLocks noGrp="1"/>
          </p:cNvSpPr>
          <p:nvPr>
            <p:ph type="title"/>
          </p:nvPr>
        </p:nvSpPr>
        <p:spPr/>
        <p:txBody>
          <a:bodyPr/>
          <a:lstStyle/>
          <a:p>
            <a:r>
              <a:rPr lang="en-GB" dirty="0" smtClean="0"/>
              <a:t>Good to know</a:t>
            </a:r>
            <a:endParaRPr lang="en-GB" dirty="0"/>
          </a:p>
        </p:txBody>
      </p:sp>
    </p:spTree>
    <p:extLst>
      <p:ext uri="{BB962C8B-B14F-4D97-AF65-F5344CB8AC3E}">
        <p14:creationId xmlns:p14="http://schemas.microsoft.com/office/powerpoint/2010/main" val="35278936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sz="2200" dirty="0"/>
              <a:t>The RCM is often described as being in contrast or at odds with the lifecycle records </a:t>
            </a:r>
            <a:r>
              <a:rPr lang="en-GB" sz="2200" dirty="0" smtClean="0"/>
              <a:t>model.</a:t>
            </a:r>
            <a:endParaRPr lang="en-GB" sz="2200" dirty="0"/>
          </a:p>
          <a:p>
            <a:r>
              <a:rPr lang="en-GB" sz="2200" dirty="0"/>
              <a:t>T</a:t>
            </a:r>
            <a:r>
              <a:rPr lang="en-GB" sz="2200" dirty="0" smtClean="0"/>
              <a:t>he </a:t>
            </a:r>
            <a:r>
              <a:rPr lang="en-GB" sz="2200" dirty="0">
                <a:solidFill>
                  <a:srgbClr val="FF0000"/>
                </a:solidFill>
              </a:rPr>
              <a:t>lifecycle</a:t>
            </a:r>
            <a:r>
              <a:rPr lang="en-GB" sz="2200" dirty="0"/>
              <a:t> approach identifies clear conceptual and </a:t>
            </a:r>
            <a:r>
              <a:rPr lang="en-GB" sz="2200" dirty="0">
                <a:solidFill>
                  <a:srgbClr val="FF0000"/>
                </a:solidFill>
              </a:rPr>
              <a:t>procedural boundaries </a:t>
            </a:r>
            <a:r>
              <a:rPr lang="en-GB" sz="2200" dirty="0"/>
              <a:t>between </a:t>
            </a:r>
            <a:r>
              <a:rPr lang="en-GB" sz="2200" dirty="0">
                <a:solidFill>
                  <a:srgbClr val="FF0000"/>
                </a:solidFill>
              </a:rPr>
              <a:t>active</a:t>
            </a:r>
            <a:r>
              <a:rPr lang="en-GB" sz="2200" dirty="0"/>
              <a:t> or current records </a:t>
            </a:r>
            <a:r>
              <a:rPr lang="en-GB" sz="2200" dirty="0">
                <a:solidFill>
                  <a:srgbClr val="FF0000"/>
                </a:solidFill>
              </a:rPr>
              <a:t>and</a:t>
            </a:r>
            <a:r>
              <a:rPr lang="en-GB" sz="2200" dirty="0"/>
              <a:t> </a:t>
            </a:r>
            <a:r>
              <a:rPr lang="en-GB" sz="2200" dirty="0">
                <a:solidFill>
                  <a:srgbClr val="FF0000"/>
                </a:solidFill>
              </a:rPr>
              <a:t>inactive</a:t>
            </a:r>
            <a:r>
              <a:rPr lang="en-GB" sz="2200" dirty="0"/>
              <a:t> or historical </a:t>
            </a:r>
            <a:r>
              <a:rPr lang="en-GB" sz="2200" dirty="0" smtClean="0"/>
              <a:t>records -&gt; </a:t>
            </a:r>
            <a:r>
              <a:rPr lang="en-GB" sz="2200" b="1" i="1" dirty="0" smtClean="0"/>
              <a:t>“relic”</a:t>
            </a:r>
            <a:endParaRPr lang="en-GB" sz="2200" b="1" i="1" dirty="0"/>
          </a:p>
          <a:p>
            <a:r>
              <a:rPr lang="en-GB" sz="2200" dirty="0" smtClean="0"/>
              <a:t>A </a:t>
            </a:r>
            <a:r>
              <a:rPr lang="en-GB" sz="2200" dirty="0">
                <a:solidFill>
                  <a:srgbClr val="0000FF"/>
                </a:solidFill>
              </a:rPr>
              <a:t>continuum</a:t>
            </a:r>
            <a:r>
              <a:rPr lang="en-GB" sz="2200" dirty="0"/>
              <a:t> approach sees records processes as more </a:t>
            </a:r>
            <a:r>
              <a:rPr lang="en-GB" sz="2200" dirty="0">
                <a:solidFill>
                  <a:srgbClr val="0000FF"/>
                </a:solidFill>
              </a:rPr>
              <a:t>integrated across </a:t>
            </a:r>
            <a:r>
              <a:rPr lang="en-GB" sz="2200" dirty="0" err="1" smtClean="0">
                <a:solidFill>
                  <a:srgbClr val="0000FF"/>
                </a:solidFill>
              </a:rPr>
              <a:t>spacetime</a:t>
            </a:r>
            <a:r>
              <a:rPr lang="en-GB" sz="2200" dirty="0"/>
              <a:t> </a:t>
            </a:r>
            <a:r>
              <a:rPr lang="en-GB" sz="2200" dirty="0" smtClean="0"/>
              <a:t>-&gt; </a:t>
            </a:r>
            <a:r>
              <a:rPr lang="en-GB" sz="2200" b="1" i="1" dirty="0" smtClean="0"/>
              <a:t>“a state of always becoming”</a:t>
            </a:r>
          </a:p>
          <a:p>
            <a:endParaRPr lang="en-GB" b="1" i="1" dirty="0" smtClean="0"/>
          </a:p>
          <a:p>
            <a:pPr marL="109728" indent="0">
              <a:buNone/>
            </a:pPr>
            <a:r>
              <a:rPr lang="en-GB" sz="1400" dirty="0"/>
              <a:t>source: Wikipedia, “Records Continuum Model” </a:t>
            </a:r>
          </a:p>
          <a:p>
            <a:pPr marL="109728" indent="0">
              <a:buNone/>
            </a:pPr>
            <a:r>
              <a:rPr lang="en-GB" sz="1400" dirty="0">
                <a:hlinkClick r:id="rId2"/>
              </a:rPr>
              <a:t>https://en.wikipedia.org/wiki/Records_Continuum_Model#cite_note-U.26M1994-</a:t>
            </a:r>
            <a:r>
              <a:rPr lang="en-GB" sz="1400" dirty="0" smtClean="0">
                <a:hlinkClick r:id="rId2"/>
              </a:rPr>
              <a:t>17</a:t>
            </a:r>
            <a:endParaRPr lang="en-GB" sz="1400" dirty="0" smtClean="0"/>
          </a:p>
          <a:p>
            <a:pPr marL="109728" indent="0">
              <a:buNone/>
            </a:pPr>
            <a:endParaRPr lang="en-GB" sz="1600" dirty="0"/>
          </a:p>
        </p:txBody>
      </p:sp>
      <p:sp>
        <p:nvSpPr>
          <p:cNvPr id="3" name="Titel 2"/>
          <p:cNvSpPr>
            <a:spLocks noGrp="1"/>
          </p:cNvSpPr>
          <p:nvPr>
            <p:ph type="title"/>
          </p:nvPr>
        </p:nvSpPr>
        <p:spPr/>
        <p:txBody>
          <a:bodyPr/>
          <a:lstStyle/>
          <a:p>
            <a:r>
              <a:rPr lang="en-GB" dirty="0" smtClean="0"/>
              <a:t>RCM and lifecycle models</a:t>
            </a:r>
            <a:endParaRPr lang="en-GB" dirty="0"/>
          </a:p>
        </p:txBody>
      </p:sp>
    </p:spTree>
    <p:extLst>
      <p:ext uri="{BB962C8B-B14F-4D97-AF65-F5344CB8AC3E}">
        <p14:creationId xmlns:p14="http://schemas.microsoft.com/office/powerpoint/2010/main" val="28292305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2"/>
          <a:srcRect l="73" r="-83"/>
          <a:stretch/>
        </p:blipFill>
        <p:spPr>
          <a:xfrm>
            <a:off x="755576" y="1916832"/>
            <a:ext cx="3348732" cy="3152462"/>
          </a:xfrm>
        </p:spPr>
      </p:pic>
      <p:sp>
        <p:nvSpPr>
          <p:cNvPr id="3" name="Titel 2"/>
          <p:cNvSpPr>
            <a:spLocks noGrp="1"/>
          </p:cNvSpPr>
          <p:nvPr>
            <p:ph type="title"/>
          </p:nvPr>
        </p:nvSpPr>
        <p:spPr/>
        <p:txBody>
          <a:bodyPr/>
          <a:lstStyle/>
          <a:p>
            <a:r>
              <a:rPr lang="en-GB" dirty="0" smtClean="0"/>
              <a:t>“a state of always becoming”</a:t>
            </a:r>
            <a:endParaRPr lang="en-GB" dirty="0"/>
          </a:p>
        </p:txBody>
      </p:sp>
      <p:pic>
        <p:nvPicPr>
          <p:cNvPr id="5" name="Bild 4"/>
          <p:cNvPicPr>
            <a:picLocks noChangeAspect="1"/>
          </p:cNvPicPr>
          <p:nvPr/>
        </p:nvPicPr>
        <p:blipFill>
          <a:blip r:embed="rId3"/>
          <a:stretch>
            <a:fillRect/>
          </a:stretch>
        </p:blipFill>
        <p:spPr>
          <a:xfrm>
            <a:off x="4499992" y="1916832"/>
            <a:ext cx="3848100" cy="3416300"/>
          </a:xfrm>
          <a:prstGeom prst="rect">
            <a:avLst/>
          </a:prstGeom>
        </p:spPr>
      </p:pic>
    </p:spTree>
    <p:extLst>
      <p:ext uri="{BB962C8B-B14F-4D97-AF65-F5344CB8AC3E}">
        <p14:creationId xmlns:p14="http://schemas.microsoft.com/office/powerpoint/2010/main" val="36873655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229600" cy="4525963"/>
          </a:xfrm>
        </p:spPr>
        <p:txBody>
          <a:bodyPr>
            <a:normAutofit/>
          </a:bodyPr>
          <a:lstStyle/>
          <a:p>
            <a:r>
              <a:rPr lang="en-GB" dirty="0" smtClean="0"/>
              <a:t>The post-custodial theory is strongly linked to the Records continuum theory:</a:t>
            </a:r>
          </a:p>
          <a:p>
            <a:pPr marL="617538" indent="0" algn="ctr">
              <a:lnSpc>
                <a:spcPct val="130000"/>
              </a:lnSpc>
              <a:buNone/>
              <a:tabLst>
                <a:tab pos="7531100" algn="l"/>
              </a:tabLst>
            </a:pPr>
            <a:r>
              <a:rPr lang="en-GB" sz="2200" i="1" dirty="0" smtClean="0"/>
              <a:t>The </a:t>
            </a:r>
            <a:r>
              <a:rPr lang="en-GB" sz="2200" i="1" dirty="0" err="1" smtClean="0"/>
              <a:t>postcustodial</a:t>
            </a:r>
            <a:r>
              <a:rPr lang="en-GB" sz="2200" i="1" dirty="0" smtClean="0"/>
              <a:t> </a:t>
            </a:r>
            <a:r>
              <a:rPr lang="en-GB" sz="2200" i="1" dirty="0"/>
              <a:t>theory shifts the role of the </a:t>
            </a:r>
            <a:r>
              <a:rPr lang="en-GB" sz="2200" i="1" dirty="0" smtClean="0"/>
              <a:t>archivists </a:t>
            </a:r>
            <a:r>
              <a:rPr lang="en-GB" sz="2200" i="1" dirty="0"/>
              <a:t>from a custodian of inactive records in a centralized repository to the role of a manager of records that are distributed in the offices where </a:t>
            </a:r>
            <a:r>
              <a:rPr lang="en-GB" sz="2200" i="1" dirty="0" smtClean="0"/>
              <a:t>the records </a:t>
            </a:r>
            <a:r>
              <a:rPr lang="en-GB" sz="2200" i="1" dirty="0"/>
              <a:t>are created and </a:t>
            </a:r>
            <a:r>
              <a:rPr lang="en-GB" sz="2200" i="1" dirty="0" smtClean="0"/>
              <a:t>used</a:t>
            </a:r>
            <a:r>
              <a:rPr lang="en-GB" i="1" dirty="0" smtClean="0"/>
              <a:t>.</a:t>
            </a:r>
            <a:endParaRPr lang="de-DE" i="1" dirty="0"/>
          </a:p>
          <a:p>
            <a:pPr marL="109728" indent="0" algn="r">
              <a:buNone/>
            </a:pPr>
            <a:r>
              <a:rPr lang="en-GB" sz="1700" dirty="0" smtClean="0"/>
              <a:t>source: Society of American Archivists (Glossary)</a:t>
            </a:r>
          </a:p>
          <a:p>
            <a:pPr marL="109728" indent="0" algn="r">
              <a:buNone/>
            </a:pPr>
            <a:r>
              <a:rPr lang="en-GB" sz="1700" dirty="0">
                <a:hlinkClick r:id="rId2"/>
              </a:rPr>
              <a:t>http://www2.archivists.org/glossary/terms/p/postcustodial-theory-of-</a:t>
            </a:r>
            <a:r>
              <a:rPr lang="en-GB" sz="1700" dirty="0" smtClean="0">
                <a:hlinkClick r:id="rId2"/>
              </a:rPr>
              <a:t>archives</a:t>
            </a:r>
            <a:endParaRPr lang="en-GB" sz="1700" dirty="0" smtClean="0"/>
          </a:p>
          <a:p>
            <a:pPr marL="109728" indent="0" algn="r">
              <a:buNone/>
            </a:pPr>
            <a:endParaRPr lang="de-DE" sz="1700" dirty="0"/>
          </a:p>
          <a:p>
            <a:endParaRPr lang="en-GB" dirty="0"/>
          </a:p>
        </p:txBody>
      </p:sp>
      <p:sp>
        <p:nvSpPr>
          <p:cNvPr id="3" name="Titel 2"/>
          <p:cNvSpPr>
            <a:spLocks noGrp="1"/>
          </p:cNvSpPr>
          <p:nvPr>
            <p:ph type="title"/>
          </p:nvPr>
        </p:nvSpPr>
        <p:spPr/>
        <p:txBody>
          <a:bodyPr>
            <a:normAutofit/>
          </a:bodyPr>
          <a:lstStyle/>
          <a:p>
            <a:r>
              <a:rPr lang="en-GB" dirty="0" smtClean="0"/>
              <a:t>The post-custodial theory</a:t>
            </a:r>
            <a:endParaRPr lang="en-GB" dirty="0"/>
          </a:p>
        </p:txBody>
      </p:sp>
    </p:spTree>
    <p:extLst>
      <p:ext uri="{BB962C8B-B14F-4D97-AF65-F5344CB8AC3E}">
        <p14:creationId xmlns:p14="http://schemas.microsoft.com/office/powerpoint/2010/main" val="27734772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0"/>
            <a:r>
              <a:rPr lang="en-US" sz="2800" dirty="0">
                <a:solidFill>
                  <a:schemeClr val="dk1"/>
                </a:solidFill>
                <a:ea typeface="Rambla"/>
                <a:cs typeface="Rambla"/>
                <a:sym typeface="Rambla"/>
              </a:rPr>
              <a:t>Appraisal </a:t>
            </a:r>
            <a:r>
              <a:rPr lang="en-US" sz="2800" dirty="0" smtClean="0">
                <a:solidFill>
                  <a:schemeClr val="dk1"/>
                </a:solidFill>
                <a:ea typeface="Rambla"/>
                <a:cs typeface="Rambla"/>
                <a:sym typeface="Rambla"/>
              </a:rPr>
              <a:t>needs to be performed </a:t>
            </a:r>
            <a:r>
              <a:rPr lang="en-US" sz="2800" dirty="0">
                <a:solidFill>
                  <a:schemeClr val="dk1"/>
                </a:solidFill>
                <a:ea typeface="Rambla"/>
                <a:cs typeface="Rambla"/>
                <a:sym typeface="Rambla"/>
              </a:rPr>
              <a:t>at multiple points </a:t>
            </a:r>
            <a:r>
              <a:rPr lang="en-US" sz="2800" dirty="0" smtClean="0">
                <a:solidFill>
                  <a:schemeClr val="dk1"/>
                </a:solidFill>
                <a:ea typeface="Rambla"/>
                <a:cs typeface="Rambla"/>
                <a:sym typeface="Rambla"/>
              </a:rPr>
              <a:t>in the “life” of a digital object – </a:t>
            </a:r>
            <a:r>
              <a:rPr lang="en-US" sz="2800" dirty="0">
                <a:solidFill>
                  <a:schemeClr val="dk1"/>
                </a:solidFill>
                <a:ea typeface="Rambla"/>
                <a:cs typeface="Rambla"/>
                <a:sym typeface="Rambla"/>
              </a:rPr>
              <a:t>including </a:t>
            </a:r>
            <a:r>
              <a:rPr lang="en-US" sz="2800" dirty="0" smtClean="0">
                <a:solidFill>
                  <a:schemeClr val="dk1"/>
                </a:solidFill>
                <a:ea typeface="Rambla"/>
                <a:cs typeface="Rambla"/>
                <a:sym typeface="Rambla"/>
              </a:rPr>
              <a:t>its creation. </a:t>
            </a:r>
          </a:p>
          <a:p>
            <a:pPr lvl="0"/>
            <a:r>
              <a:rPr lang="en-US" sz="2800" dirty="0" smtClean="0">
                <a:solidFill>
                  <a:schemeClr val="dk1"/>
                </a:solidFill>
                <a:ea typeface="Rambla"/>
                <a:cs typeface="Rambla"/>
                <a:sym typeface="Rambla"/>
              </a:rPr>
              <a:t>In line with the understanding of preservation as</a:t>
            </a:r>
          </a:p>
          <a:p>
            <a:pPr marL="617538" indent="0">
              <a:buNone/>
            </a:pPr>
            <a:r>
              <a:rPr lang="en-GB" sz="2000" i="1" dirty="0" smtClean="0"/>
              <a:t>"</a:t>
            </a:r>
            <a:r>
              <a:rPr lang="en-GB" sz="2000" i="1" dirty="0"/>
              <a:t>an </a:t>
            </a:r>
            <a:r>
              <a:rPr lang="en-GB" sz="2000" i="1" dirty="0" err="1"/>
              <a:t>ongoing</a:t>
            </a:r>
            <a:r>
              <a:rPr lang="en-GB" sz="2000" i="1" dirty="0"/>
              <a:t>, long-term commitment, often shared, and cooperatively met, by many stakeholders" </a:t>
            </a:r>
            <a:endParaRPr lang="en-GB" sz="2000" i="1" dirty="0" smtClean="0"/>
          </a:p>
          <a:p>
            <a:pPr marL="617538" indent="0" algn="r">
              <a:buNone/>
            </a:pPr>
            <a:r>
              <a:rPr lang="en-GB" sz="2000" i="1" dirty="0" smtClean="0"/>
              <a:t>(</a:t>
            </a:r>
            <a:r>
              <a:rPr lang="en-GB" sz="2000" i="1" dirty="0"/>
              <a:t>Lavoie &amp; Dempsey, 2004)</a:t>
            </a:r>
          </a:p>
          <a:p>
            <a:pPr lvl="0"/>
            <a:endParaRPr lang="en-US" sz="2800" dirty="0">
              <a:solidFill>
                <a:schemeClr val="dk1"/>
              </a:solidFill>
              <a:ea typeface="Rambla"/>
              <a:cs typeface="Rambla"/>
              <a:sym typeface="Rambla"/>
            </a:endParaRPr>
          </a:p>
          <a:p>
            <a:endParaRPr lang="en-GB" dirty="0"/>
          </a:p>
        </p:txBody>
      </p:sp>
      <p:sp>
        <p:nvSpPr>
          <p:cNvPr id="3" name="Titel 2"/>
          <p:cNvSpPr>
            <a:spLocks noGrp="1"/>
          </p:cNvSpPr>
          <p:nvPr>
            <p:ph type="title"/>
          </p:nvPr>
        </p:nvSpPr>
        <p:spPr/>
        <p:txBody>
          <a:bodyPr/>
          <a:lstStyle/>
          <a:p>
            <a:r>
              <a:rPr lang="en-GB" dirty="0" smtClean="0"/>
              <a:t>Appraisal and continuum</a:t>
            </a:r>
            <a:endParaRPr lang="en-GB" dirty="0"/>
          </a:p>
        </p:txBody>
      </p:sp>
    </p:spTree>
    <p:extLst>
      <p:ext uri="{BB962C8B-B14F-4D97-AF65-F5344CB8AC3E}">
        <p14:creationId xmlns:p14="http://schemas.microsoft.com/office/powerpoint/2010/main" val="25558806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a:lnSpc>
                <a:spcPct val="120000"/>
              </a:lnSpc>
              <a:spcAft>
                <a:spcPts val="600"/>
              </a:spcAft>
            </a:pPr>
            <a:r>
              <a:rPr lang="en-GB" sz="2400" dirty="0" smtClean="0"/>
              <a:t>Digital objects often have multiple dependencies that need to be taken into account when appraising the effort to keep them accessible over time.</a:t>
            </a:r>
          </a:p>
          <a:p>
            <a:pPr>
              <a:lnSpc>
                <a:spcPct val="120000"/>
              </a:lnSpc>
              <a:spcAft>
                <a:spcPts val="600"/>
              </a:spcAft>
            </a:pPr>
            <a:r>
              <a:rPr lang="en-GB" sz="2400" dirty="0" smtClean="0"/>
              <a:t>Complex digital objects require an array of expertise to appraise their value</a:t>
            </a:r>
          </a:p>
          <a:p>
            <a:pPr>
              <a:lnSpc>
                <a:spcPct val="120000"/>
              </a:lnSpc>
              <a:spcAft>
                <a:spcPts val="600"/>
              </a:spcAft>
            </a:pPr>
            <a:r>
              <a:rPr lang="en-GB" sz="2400" dirty="0" smtClean="0"/>
              <a:t>This requires a lot of resources, and is increased if the need for re-appraisal in evolving ecosystems are understood.</a:t>
            </a:r>
            <a:endParaRPr lang="en-GB" sz="2400" dirty="0"/>
          </a:p>
        </p:txBody>
      </p:sp>
      <p:sp>
        <p:nvSpPr>
          <p:cNvPr id="3" name="Titel 2"/>
          <p:cNvSpPr>
            <a:spLocks noGrp="1"/>
          </p:cNvSpPr>
          <p:nvPr>
            <p:ph type="title"/>
          </p:nvPr>
        </p:nvSpPr>
        <p:spPr/>
        <p:txBody>
          <a:bodyPr/>
          <a:lstStyle/>
          <a:p>
            <a:r>
              <a:rPr lang="en-GB" dirty="0" smtClean="0"/>
              <a:t>Appraisal of digital objects</a:t>
            </a:r>
            <a:endParaRPr lang="en-GB" dirty="0"/>
          </a:p>
        </p:txBody>
      </p:sp>
    </p:spTree>
    <p:extLst>
      <p:ext uri="{BB962C8B-B14F-4D97-AF65-F5344CB8AC3E}">
        <p14:creationId xmlns:p14="http://schemas.microsoft.com/office/powerpoint/2010/main" val="325012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rot="-1980000">
            <a:off x="6579473" y="324617"/>
            <a:ext cx="937441" cy="1698618"/>
          </a:xfrm>
          <a:prstGeom prst="ellipse">
            <a:avLst/>
          </a:prstGeom>
          <a:solidFill>
            <a:srgbClr val="F2F2F2"/>
          </a:solidFill>
          <a:ln w="38100" cap="flat" cmpd="sng">
            <a:solidFill>
              <a:srgbClr val="21768C"/>
            </a:solidFill>
            <a:prstDash val="dot"/>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sp>
        <p:nvSpPr>
          <p:cNvPr id="166" name="Shape 166"/>
          <p:cNvSpPr/>
          <p:nvPr/>
        </p:nvSpPr>
        <p:spPr>
          <a:xfrm rot="-1980000">
            <a:off x="8155617" y="3670084"/>
            <a:ext cx="946453" cy="989606"/>
          </a:xfrm>
          <a:prstGeom prst="ellipse">
            <a:avLst/>
          </a:prstGeom>
          <a:solidFill>
            <a:srgbClr val="F2F2F2"/>
          </a:solidFill>
          <a:ln w="38100" cap="flat" cmpd="sng">
            <a:solidFill>
              <a:srgbClr val="21768C"/>
            </a:solidFill>
            <a:prstDash val="dot"/>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sp>
        <p:nvSpPr>
          <p:cNvPr id="167" name="Shape 167"/>
          <p:cNvSpPr/>
          <p:nvPr/>
        </p:nvSpPr>
        <p:spPr>
          <a:xfrm rot="-1980000">
            <a:off x="3653917" y="1404925"/>
            <a:ext cx="1545494" cy="4468304"/>
          </a:xfrm>
          <a:prstGeom prst="ellipse">
            <a:avLst/>
          </a:prstGeom>
          <a:solidFill>
            <a:srgbClr val="F2F2F2"/>
          </a:solidFill>
          <a:ln w="38100" cap="flat" cmpd="sng">
            <a:solidFill>
              <a:srgbClr val="21768C"/>
            </a:solidFill>
            <a:prstDash val="dot"/>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grpSp>
        <p:nvGrpSpPr>
          <p:cNvPr id="168" name="Shape 168"/>
          <p:cNvGrpSpPr/>
          <p:nvPr/>
        </p:nvGrpSpPr>
        <p:grpSpPr>
          <a:xfrm>
            <a:off x="4975424" y="1536368"/>
            <a:ext cx="2590264" cy="2391509"/>
            <a:chOff x="767674" y="-35419"/>
            <a:chExt cx="2590264" cy="2391509"/>
          </a:xfrm>
        </p:grpSpPr>
        <p:sp>
          <p:nvSpPr>
            <p:cNvPr id="169" name="Shape 169"/>
            <p:cNvSpPr/>
            <p:nvPr/>
          </p:nvSpPr>
          <p:spPr>
            <a:xfrm>
              <a:off x="1024875" y="339356"/>
              <a:ext cx="2016734" cy="2016734"/>
            </a:xfrm>
            <a:prstGeom prst="blockArc">
              <a:avLst>
                <a:gd name="adj1" fmla="val 9000000"/>
                <a:gd name="adj2" fmla="val 16200000"/>
                <a:gd name="adj3" fmla="val 4642"/>
              </a:avLst>
            </a:prstGeom>
            <a:solidFill>
              <a:srgbClr val="B8DFE9"/>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p:nvPr/>
          </p:nvSpPr>
          <p:spPr>
            <a:xfrm>
              <a:off x="1024875" y="339356"/>
              <a:ext cx="2016734" cy="2016734"/>
            </a:xfrm>
            <a:prstGeom prst="blockArc">
              <a:avLst>
                <a:gd name="adj1" fmla="val 1800000"/>
                <a:gd name="adj2" fmla="val 9000000"/>
                <a:gd name="adj3" fmla="val 4642"/>
              </a:avLst>
            </a:prstGeom>
            <a:solidFill>
              <a:srgbClr val="B8DFE9"/>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1" name="Shape 171"/>
            <p:cNvSpPr/>
            <p:nvPr/>
          </p:nvSpPr>
          <p:spPr>
            <a:xfrm>
              <a:off x="1024875" y="339356"/>
              <a:ext cx="2016734" cy="2016734"/>
            </a:xfrm>
            <a:prstGeom prst="blockArc">
              <a:avLst>
                <a:gd name="adj1" fmla="val 16200000"/>
                <a:gd name="adj2" fmla="val 1800000"/>
                <a:gd name="adj3" fmla="val 4642"/>
              </a:avLst>
            </a:prstGeom>
            <a:solidFill>
              <a:srgbClr val="B8DFE9"/>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2" name="Shape 172"/>
            <p:cNvSpPr/>
            <p:nvPr/>
          </p:nvSpPr>
          <p:spPr>
            <a:xfrm>
              <a:off x="1522058" y="936670"/>
              <a:ext cx="1067639" cy="642487"/>
            </a:xfrm>
            <a:prstGeom prst="ellipse">
              <a:avLst/>
            </a:prstGeom>
            <a:solidFill>
              <a:srgbClr val="2AA2BF"/>
            </a:solidFill>
            <a:ln w="550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3" name="Shape 173"/>
            <p:cNvSpPr txBox="1"/>
            <p:nvPr/>
          </p:nvSpPr>
          <p:spPr>
            <a:xfrm>
              <a:off x="1678408" y="1030758"/>
              <a:ext cx="754935" cy="454308"/>
            </a:xfrm>
            <a:prstGeom prst="rect">
              <a:avLst/>
            </a:prstGeom>
            <a:noFill/>
            <a:ln>
              <a:noFill/>
            </a:ln>
          </p:spPr>
          <p:txBody>
            <a:bodyPr lIns="12700" tIns="12700" rIns="12700" bIns="12700" anchor="ctr" anchorCtr="0">
              <a:noAutofit/>
            </a:bodyPr>
            <a:lstStyle/>
            <a:p>
              <a:pPr marL="0" marR="0" lvl="0" indent="0" algn="ctr" rtl="0">
                <a:lnSpc>
                  <a:spcPct val="90000"/>
                </a:lnSpc>
                <a:spcBef>
                  <a:spcPts val="0"/>
                </a:spcBef>
                <a:spcAft>
                  <a:spcPts val="0"/>
                </a:spcAft>
                <a:buClr>
                  <a:schemeClr val="lt1"/>
                </a:buClr>
                <a:buSzPct val="25000"/>
                <a:buFont typeface="Rambla"/>
                <a:buNone/>
              </a:pPr>
              <a:r>
                <a:rPr lang="en-US" sz="1000" b="0" i="0" u="none" strike="noStrike" cap="none">
                  <a:solidFill>
                    <a:schemeClr val="lt1"/>
                  </a:solidFill>
                  <a:latin typeface="Rambla"/>
                  <a:ea typeface="Rambla"/>
                  <a:cs typeface="Rambla"/>
                  <a:sym typeface="Rambla"/>
                </a:rPr>
                <a:t>Shared knowledge</a:t>
              </a:r>
            </a:p>
          </p:txBody>
        </p:sp>
        <p:sp>
          <p:nvSpPr>
            <p:cNvPr id="174" name="Shape 174"/>
            <p:cNvSpPr/>
            <p:nvPr/>
          </p:nvSpPr>
          <p:spPr>
            <a:xfrm>
              <a:off x="1527979" y="-35419"/>
              <a:ext cx="1010526" cy="796355"/>
            </a:xfrm>
            <a:prstGeom prst="ellipse">
              <a:avLst/>
            </a:prstGeom>
            <a:solidFill>
              <a:srgbClr val="2AA2BF"/>
            </a:solidFill>
            <a:ln w="550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5" name="Shape 175"/>
            <p:cNvSpPr txBox="1"/>
            <p:nvPr/>
          </p:nvSpPr>
          <p:spPr>
            <a:xfrm>
              <a:off x="1675966" y="81203"/>
              <a:ext cx="714552" cy="563108"/>
            </a:xfrm>
            <a:prstGeom prst="rect">
              <a:avLst/>
            </a:prstGeom>
            <a:noFill/>
            <a:ln>
              <a:noFill/>
            </a:ln>
          </p:spPr>
          <p:txBody>
            <a:bodyPr lIns="11425" tIns="11425" rIns="11425" bIns="11425" anchor="ctr" anchorCtr="0">
              <a:noAutofit/>
            </a:bodyPr>
            <a:lstStyle/>
            <a:p>
              <a:pPr marL="0" marR="0" lvl="0" indent="0" algn="ctr" rtl="0">
                <a:lnSpc>
                  <a:spcPct val="90000"/>
                </a:lnSpc>
                <a:spcBef>
                  <a:spcPts val="0"/>
                </a:spcBef>
                <a:spcAft>
                  <a:spcPts val="0"/>
                </a:spcAft>
                <a:buClr>
                  <a:schemeClr val="lt1"/>
                </a:buClr>
                <a:buSzPct val="25000"/>
                <a:buFont typeface="Rambla"/>
                <a:buNone/>
              </a:pPr>
              <a:r>
                <a:rPr lang="en-US" sz="900" b="0" i="0" u="none" strike="noStrike" cap="none">
                  <a:solidFill>
                    <a:schemeClr val="lt1"/>
                  </a:solidFill>
                  <a:latin typeface="Rambla"/>
                  <a:ea typeface="Rambla"/>
                  <a:cs typeface="Rambla"/>
                  <a:sym typeface="Rambla"/>
                </a:rPr>
                <a:t>Engineering data</a:t>
              </a:r>
            </a:p>
          </p:txBody>
        </p:sp>
        <p:sp>
          <p:nvSpPr>
            <p:cNvPr id="176" name="Shape 176"/>
            <p:cNvSpPr/>
            <p:nvPr/>
          </p:nvSpPr>
          <p:spPr>
            <a:xfrm>
              <a:off x="2414557" y="1458141"/>
              <a:ext cx="943381" cy="764127"/>
            </a:xfrm>
            <a:prstGeom prst="ellipse">
              <a:avLst/>
            </a:prstGeom>
            <a:solidFill>
              <a:srgbClr val="2AA2BF"/>
            </a:solidFill>
            <a:ln w="550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p:cNvSpPr txBox="1"/>
            <p:nvPr/>
          </p:nvSpPr>
          <p:spPr>
            <a:xfrm>
              <a:off x="2552710" y="1570045"/>
              <a:ext cx="667071" cy="540317"/>
            </a:xfrm>
            <a:prstGeom prst="rect">
              <a:avLst/>
            </a:prstGeom>
            <a:noFill/>
            <a:ln>
              <a:noFill/>
            </a:ln>
          </p:spPr>
          <p:txBody>
            <a:bodyPr lIns="11425" tIns="11425" rIns="11425" bIns="11425" anchor="ctr" anchorCtr="0">
              <a:noAutofit/>
            </a:bodyPr>
            <a:lstStyle/>
            <a:p>
              <a:pPr marL="0" marR="0" lvl="0" indent="0" algn="ctr" rtl="0">
                <a:lnSpc>
                  <a:spcPct val="90000"/>
                </a:lnSpc>
                <a:spcBef>
                  <a:spcPts val="0"/>
                </a:spcBef>
                <a:spcAft>
                  <a:spcPts val="0"/>
                </a:spcAft>
                <a:buClr>
                  <a:schemeClr val="lt1"/>
                </a:buClr>
                <a:buSzPct val="25000"/>
                <a:buFont typeface="Rambla"/>
                <a:buNone/>
              </a:pPr>
              <a:r>
                <a:rPr lang="en-US" sz="900" b="0" i="0" u="none" strike="noStrike" cap="none">
                  <a:solidFill>
                    <a:schemeClr val="lt1"/>
                  </a:solidFill>
                  <a:latin typeface="Rambla"/>
                  <a:ea typeface="Rambla"/>
                  <a:cs typeface="Rambla"/>
                  <a:sym typeface="Rambla"/>
                </a:rPr>
                <a:t>Operations data</a:t>
              </a:r>
            </a:p>
          </p:txBody>
        </p:sp>
        <p:sp>
          <p:nvSpPr>
            <p:cNvPr id="178" name="Shape 178"/>
            <p:cNvSpPr/>
            <p:nvPr/>
          </p:nvSpPr>
          <p:spPr>
            <a:xfrm>
              <a:off x="767674" y="1517866"/>
              <a:ext cx="825129" cy="644675"/>
            </a:xfrm>
            <a:prstGeom prst="ellipse">
              <a:avLst/>
            </a:prstGeom>
            <a:solidFill>
              <a:srgbClr val="2AA2BF"/>
            </a:solidFill>
            <a:ln w="550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9" name="Shape 179"/>
            <p:cNvSpPr txBox="1"/>
            <p:nvPr/>
          </p:nvSpPr>
          <p:spPr>
            <a:xfrm>
              <a:off x="888511" y="1612279"/>
              <a:ext cx="583453" cy="455855"/>
            </a:xfrm>
            <a:prstGeom prst="rect">
              <a:avLst/>
            </a:prstGeom>
            <a:noFill/>
            <a:ln>
              <a:noFill/>
            </a:ln>
          </p:spPr>
          <p:txBody>
            <a:bodyPr lIns="12700" tIns="12700" rIns="12700" bIns="12700" anchor="ctr" anchorCtr="0">
              <a:noAutofit/>
            </a:bodyPr>
            <a:lstStyle/>
            <a:p>
              <a:pPr marL="0" marR="0" lvl="0" indent="0" algn="ctr" rtl="0">
                <a:lnSpc>
                  <a:spcPct val="90000"/>
                </a:lnSpc>
                <a:spcBef>
                  <a:spcPts val="0"/>
                </a:spcBef>
                <a:spcAft>
                  <a:spcPts val="0"/>
                </a:spcAft>
                <a:buClr>
                  <a:schemeClr val="lt1"/>
                </a:buClr>
                <a:buSzPct val="25000"/>
                <a:buFont typeface="Rambla"/>
                <a:buNone/>
              </a:pPr>
              <a:r>
                <a:rPr lang="en-US" sz="1000" b="0" i="0" u="none" strike="noStrike" cap="none">
                  <a:solidFill>
                    <a:schemeClr val="lt1"/>
                  </a:solidFill>
                  <a:latin typeface="Rambla"/>
                  <a:ea typeface="Rambla"/>
                  <a:cs typeface="Rambla"/>
                  <a:sym typeface="Rambla"/>
                </a:rPr>
                <a:t>Science data</a:t>
              </a:r>
            </a:p>
          </p:txBody>
        </p:sp>
      </p:grpSp>
      <p:pic>
        <p:nvPicPr>
          <p:cNvPr id="180" name="Shape 180" descr="C:\Program Files (x86)\Microsoft Office\MEDIA\CAGCAT10\j0292020.wmf"/>
          <p:cNvPicPr preferRelativeResize="0"/>
          <p:nvPr/>
        </p:nvPicPr>
        <p:blipFill rotWithShape="1">
          <a:blip r:embed="rId3">
            <a:alphaModFix/>
          </a:blip>
          <a:srcRect/>
          <a:stretch/>
        </p:blipFill>
        <p:spPr>
          <a:xfrm>
            <a:off x="4480475" y="4363603"/>
            <a:ext cx="546329" cy="549938"/>
          </a:xfrm>
          <a:prstGeom prst="rect">
            <a:avLst/>
          </a:prstGeom>
          <a:noFill/>
          <a:ln>
            <a:noFill/>
          </a:ln>
        </p:spPr>
      </p:pic>
      <p:sp>
        <p:nvSpPr>
          <p:cNvPr id="181" name="Shape 181"/>
          <p:cNvSpPr txBox="1"/>
          <p:nvPr/>
        </p:nvSpPr>
        <p:spPr>
          <a:xfrm>
            <a:off x="4822135" y="4919194"/>
            <a:ext cx="644310" cy="348237"/>
          </a:xfrm>
          <a:prstGeom prst="rect">
            <a:avLst/>
          </a:prstGeom>
          <a:noFill/>
          <a:ln>
            <a:noFill/>
          </a:ln>
        </p:spPr>
        <p:txBody>
          <a:bodyPr lIns="40050" tIns="20025" rIns="40050" bIns="20025" anchor="t" anchorCtr="0">
            <a:noAutofit/>
          </a:bodyPr>
          <a:lstStyle/>
          <a:p>
            <a:pPr marL="0" marR="0" lvl="0" indent="0" algn="l" rtl="0">
              <a:lnSpc>
                <a:spcPct val="100000"/>
              </a:lnSpc>
              <a:spcBef>
                <a:spcPts val="0"/>
              </a:spcBef>
              <a:spcAft>
                <a:spcPts val="0"/>
              </a:spcAft>
              <a:buClr>
                <a:schemeClr val="dk1"/>
              </a:buClr>
              <a:buSzPct val="25000"/>
              <a:buFont typeface="Rambla"/>
              <a:buNone/>
            </a:pPr>
            <a:r>
              <a:rPr lang="en-US" sz="1000" b="0" i="0" u="none" strike="noStrike" cap="none">
                <a:solidFill>
                  <a:schemeClr val="dk1"/>
                </a:solidFill>
                <a:latin typeface="Rambla"/>
                <a:ea typeface="Rambla"/>
                <a:cs typeface="Rambla"/>
                <a:sym typeface="Rambla"/>
              </a:rPr>
              <a:t>SOLAR scientist</a:t>
            </a:r>
          </a:p>
        </p:txBody>
      </p:sp>
      <p:pic>
        <p:nvPicPr>
          <p:cNvPr id="182" name="Shape 182" descr="C:\Program Files (x86)\Microsoft Office\MEDIA\CAGCAT10\j0292020.wmf"/>
          <p:cNvPicPr preferRelativeResize="0"/>
          <p:nvPr/>
        </p:nvPicPr>
        <p:blipFill rotWithShape="1">
          <a:blip r:embed="rId3">
            <a:alphaModFix/>
          </a:blip>
          <a:srcRect/>
          <a:stretch/>
        </p:blipFill>
        <p:spPr>
          <a:xfrm>
            <a:off x="3605314" y="3264925"/>
            <a:ext cx="546329" cy="549938"/>
          </a:xfrm>
          <a:prstGeom prst="rect">
            <a:avLst/>
          </a:prstGeom>
          <a:noFill/>
          <a:ln>
            <a:noFill/>
          </a:ln>
        </p:spPr>
      </p:pic>
      <p:pic>
        <p:nvPicPr>
          <p:cNvPr id="183" name="Shape 183" descr="C:\Program Files (x86)\Microsoft Office\MEDIA\CAGCAT10\j0292020.wmf"/>
          <p:cNvPicPr preferRelativeResize="0"/>
          <p:nvPr/>
        </p:nvPicPr>
        <p:blipFill rotWithShape="1">
          <a:blip r:embed="rId3">
            <a:alphaModFix/>
          </a:blip>
          <a:srcRect/>
          <a:stretch/>
        </p:blipFill>
        <p:spPr>
          <a:xfrm>
            <a:off x="3412766" y="2122990"/>
            <a:ext cx="546329" cy="549938"/>
          </a:xfrm>
          <a:prstGeom prst="rect">
            <a:avLst/>
          </a:prstGeom>
          <a:noFill/>
          <a:ln>
            <a:noFill/>
          </a:ln>
        </p:spPr>
      </p:pic>
      <p:pic>
        <p:nvPicPr>
          <p:cNvPr id="184" name="Shape 184" descr="C:\Program Files (x86)\Microsoft Office\MEDIA\CAGCAT10\j0292020.wmf"/>
          <p:cNvPicPr preferRelativeResize="0"/>
          <p:nvPr/>
        </p:nvPicPr>
        <p:blipFill rotWithShape="1">
          <a:blip r:embed="rId3">
            <a:alphaModFix/>
          </a:blip>
          <a:srcRect/>
          <a:stretch/>
        </p:blipFill>
        <p:spPr>
          <a:xfrm>
            <a:off x="6746257" y="637022"/>
            <a:ext cx="546329" cy="549938"/>
          </a:xfrm>
          <a:prstGeom prst="rect">
            <a:avLst/>
          </a:prstGeom>
          <a:noFill/>
          <a:ln>
            <a:noFill/>
          </a:ln>
        </p:spPr>
      </p:pic>
      <p:pic>
        <p:nvPicPr>
          <p:cNvPr id="185" name="Shape 185" descr="C:\Program Files (x86)\Microsoft Office\MEDIA\CAGCAT10\j0292020.wmf"/>
          <p:cNvPicPr preferRelativeResize="0"/>
          <p:nvPr/>
        </p:nvPicPr>
        <p:blipFill rotWithShape="1">
          <a:blip r:embed="rId3">
            <a:alphaModFix/>
          </a:blip>
          <a:srcRect/>
          <a:stretch/>
        </p:blipFill>
        <p:spPr>
          <a:xfrm>
            <a:off x="8456345" y="3715580"/>
            <a:ext cx="462711" cy="465768"/>
          </a:xfrm>
          <a:prstGeom prst="rect">
            <a:avLst/>
          </a:prstGeom>
          <a:noFill/>
          <a:ln>
            <a:noFill/>
          </a:ln>
        </p:spPr>
      </p:pic>
      <p:sp>
        <p:nvSpPr>
          <p:cNvPr id="186" name="Shape 186"/>
          <p:cNvSpPr txBox="1"/>
          <p:nvPr/>
        </p:nvSpPr>
        <p:spPr>
          <a:xfrm>
            <a:off x="3930219" y="3819998"/>
            <a:ext cx="723819" cy="502124"/>
          </a:xfrm>
          <a:prstGeom prst="rect">
            <a:avLst/>
          </a:prstGeom>
          <a:noFill/>
          <a:ln>
            <a:noFill/>
          </a:ln>
        </p:spPr>
        <p:txBody>
          <a:bodyPr lIns="40050" tIns="20025" rIns="40050" bIns="20025" anchor="t" anchorCtr="0">
            <a:noAutofit/>
          </a:bodyPr>
          <a:lstStyle/>
          <a:p>
            <a:pPr marL="0" marR="0" lvl="0" indent="0" algn="l" rtl="0">
              <a:lnSpc>
                <a:spcPct val="100000"/>
              </a:lnSpc>
              <a:spcBef>
                <a:spcPts val="0"/>
              </a:spcBef>
              <a:spcAft>
                <a:spcPts val="0"/>
              </a:spcAft>
              <a:buClr>
                <a:schemeClr val="dk1"/>
              </a:buClr>
              <a:buSzPct val="25000"/>
              <a:buFont typeface="Rambla"/>
              <a:buNone/>
            </a:pPr>
            <a:r>
              <a:rPr lang="en-US" sz="1000" b="0" i="0" u="none" strike="noStrike" cap="none">
                <a:solidFill>
                  <a:schemeClr val="dk1"/>
                </a:solidFill>
                <a:latin typeface="Rambla"/>
                <a:ea typeface="Rambla"/>
                <a:cs typeface="Rambla"/>
                <a:sym typeface="Rambla"/>
              </a:rPr>
              <a:t>Scientists (same domain)</a:t>
            </a:r>
          </a:p>
        </p:txBody>
      </p:sp>
      <p:sp>
        <p:nvSpPr>
          <p:cNvPr id="187" name="Shape 187"/>
          <p:cNvSpPr txBox="1"/>
          <p:nvPr/>
        </p:nvSpPr>
        <p:spPr>
          <a:xfrm>
            <a:off x="3308201" y="2676777"/>
            <a:ext cx="1091143" cy="502124"/>
          </a:xfrm>
          <a:prstGeom prst="rect">
            <a:avLst/>
          </a:prstGeom>
          <a:noFill/>
          <a:ln>
            <a:noFill/>
          </a:ln>
        </p:spPr>
        <p:txBody>
          <a:bodyPr lIns="40050" tIns="20025" rIns="40050" bIns="20025" anchor="t" anchorCtr="0">
            <a:noAutofit/>
          </a:bodyPr>
          <a:lstStyle/>
          <a:p>
            <a:pPr marL="0" marR="0" lvl="0" indent="0" algn="l" rtl="0">
              <a:lnSpc>
                <a:spcPct val="100000"/>
              </a:lnSpc>
              <a:spcBef>
                <a:spcPts val="0"/>
              </a:spcBef>
              <a:spcAft>
                <a:spcPts val="0"/>
              </a:spcAft>
              <a:buClr>
                <a:schemeClr val="dk1"/>
              </a:buClr>
              <a:buSzPct val="25000"/>
              <a:buFont typeface="Rambla"/>
              <a:buNone/>
            </a:pPr>
            <a:r>
              <a:rPr lang="en-US" sz="1000" b="0" i="0" u="none" strike="noStrike" cap="none">
                <a:solidFill>
                  <a:schemeClr val="dk1"/>
                </a:solidFill>
                <a:latin typeface="Rambla"/>
                <a:ea typeface="Rambla"/>
                <a:cs typeface="Rambla"/>
                <a:sym typeface="Rambla"/>
              </a:rPr>
              <a:t>Scientists (different domain)</a:t>
            </a:r>
          </a:p>
        </p:txBody>
      </p:sp>
      <p:sp>
        <p:nvSpPr>
          <p:cNvPr id="188" name="Shape 188"/>
          <p:cNvSpPr txBox="1"/>
          <p:nvPr/>
        </p:nvSpPr>
        <p:spPr>
          <a:xfrm>
            <a:off x="6885417" y="1170775"/>
            <a:ext cx="755454" cy="348237"/>
          </a:xfrm>
          <a:prstGeom prst="rect">
            <a:avLst/>
          </a:prstGeom>
          <a:noFill/>
          <a:ln>
            <a:noFill/>
          </a:ln>
        </p:spPr>
        <p:txBody>
          <a:bodyPr lIns="40050" tIns="20025" rIns="40050" bIns="20025" anchor="t" anchorCtr="0">
            <a:noAutofit/>
          </a:bodyPr>
          <a:lstStyle/>
          <a:p>
            <a:pPr marL="0" marR="0" lvl="0" indent="0" algn="l" rtl="0">
              <a:lnSpc>
                <a:spcPct val="100000"/>
              </a:lnSpc>
              <a:spcBef>
                <a:spcPts val="0"/>
              </a:spcBef>
              <a:spcAft>
                <a:spcPts val="0"/>
              </a:spcAft>
              <a:buClr>
                <a:schemeClr val="dk1"/>
              </a:buClr>
              <a:buSzPct val="25000"/>
              <a:buFont typeface="Rambla"/>
              <a:buNone/>
            </a:pPr>
            <a:r>
              <a:rPr lang="en-US" sz="1000" b="0" i="0" u="none" strike="noStrike" cap="none">
                <a:solidFill>
                  <a:schemeClr val="dk1"/>
                </a:solidFill>
                <a:latin typeface="Rambla"/>
                <a:ea typeface="Rambla"/>
                <a:cs typeface="Rambla"/>
                <a:sym typeface="Rambla"/>
              </a:rPr>
              <a:t>Payload engineer</a:t>
            </a:r>
          </a:p>
        </p:txBody>
      </p:sp>
      <p:sp>
        <p:nvSpPr>
          <p:cNvPr id="189" name="Shape 189"/>
          <p:cNvSpPr txBox="1"/>
          <p:nvPr/>
        </p:nvSpPr>
        <p:spPr>
          <a:xfrm>
            <a:off x="8306032" y="4181348"/>
            <a:ext cx="755454" cy="348237"/>
          </a:xfrm>
          <a:prstGeom prst="rect">
            <a:avLst/>
          </a:prstGeom>
          <a:noFill/>
          <a:ln>
            <a:noFill/>
          </a:ln>
        </p:spPr>
        <p:txBody>
          <a:bodyPr lIns="40050" tIns="20025" rIns="40050" bIns="20025" anchor="t" anchorCtr="0">
            <a:noAutofit/>
          </a:bodyPr>
          <a:lstStyle/>
          <a:p>
            <a:pPr marL="0" marR="0" lvl="0" indent="0" algn="l" rtl="0">
              <a:lnSpc>
                <a:spcPct val="100000"/>
              </a:lnSpc>
              <a:spcBef>
                <a:spcPts val="0"/>
              </a:spcBef>
              <a:spcAft>
                <a:spcPts val="0"/>
              </a:spcAft>
              <a:buClr>
                <a:schemeClr val="dk1"/>
              </a:buClr>
              <a:buSzPct val="25000"/>
              <a:buFont typeface="Rambla"/>
              <a:buNone/>
            </a:pPr>
            <a:r>
              <a:rPr lang="en-US" sz="1000" b="0" i="0" u="none" strike="noStrike" cap="none">
                <a:solidFill>
                  <a:schemeClr val="dk1"/>
                </a:solidFill>
                <a:latin typeface="Rambla"/>
                <a:ea typeface="Rambla"/>
                <a:cs typeface="Rambla"/>
                <a:sym typeface="Rambla"/>
              </a:rPr>
              <a:t>Mission Operator</a:t>
            </a:r>
          </a:p>
        </p:txBody>
      </p:sp>
      <p:cxnSp>
        <p:nvCxnSpPr>
          <p:cNvPr id="190" name="Shape 190"/>
          <p:cNvCxnSpPr/>
          <p:nvPr/>
        </p:nvCxnSpPr>
        <p:spPr>
          <a:xfrm>
            <a:off x="3945082" y="2397958"/>
            <a:ext cx="1231022" cy="831461"/>
          </a:xfrm>
          <a:prstGeom prst="straightConnector1">
            <a:avLst/>
          </a:prstGeom>
          <a:noFill/>
          <a:ln w="50800" cap="flat" cmpd="sng">
            <a:solidFill>
              <a:schemeClr val="accent1"/>
            </a:solidFill>
            <a:prstDash val="solid"/>
            <a:round/>
            <a:headEnd type="none" w="med" len="med"/>
            <a:tailEnd type="none" w="med" len="med"/>
          </a:ln>
        </p:spPr>
      </p:cxnSp>
      <p:cxnSp>
        <p:nvCxnSpPr>
          <p:cNvPr id="191" name="Shape 191"/>
          <p:cNvCxnSpPr>
            <a:stCxn id="182" idx="3"/>
          </p:cNvCxnSpPr>
          <p:nvPr/>
        </p:nvCxnSpPr>
        <p:spPr>
          <a:xfrm rot="10800000" flipH="1">
            <a:off x="4151643" y="3364994"/>
            <a:ext cx="839400" cy="174900"/>
          </a:xfrm>
          <a:prstGeom prst="straightConnector1">
            <a:avLst/>
          </a:prstGeom>
          <a:noFill/>
          <a:ln w="50800" cap="flat" cmpd="sng">
            <a:solidFill>
              <a:schemeClr val="accent1"/>
            </a:solidFill>
            <a:prstDash val="solid"/>
            <a:round/>
            <a:headEnd type="none" w="med" len="med"/>
            <a:tailEnd type="none" w="med" len="med"/>
          </a:ln>
        </p:spPr>
      </p:cxnSp>
      <p:cxnSp>
        <p:nvCxnSpPr>
          <p:cNvPr id="192" name="Shape 192"/>
          <p:cNvCxnSpPr>
            <a:stCxn id="180" idx="0"/>
          </p:cNvCxnSpPr>
          <p:nvPr/>
        </p:nvCxnSpPr>
        <p:spPr>
          <a:xfrm rot="10800000" flipH="1">
            <a:off x="4753639" y="3676603"/>
            <a:ext cx="548100" cy="687000"/>
          </a:xfrm>
          <a:prstGeom prst="straightConnector1">
            <a:avLst/>
          </a:prstGeom>
          <a:noFill/>
          <a:ln w="50800" cap="flat" cmpd="sng">
            <a:solidFill>
              <a:schemeClr val="accent1"/>
            </a:solidFill>
            <a:prstDash val="solid"/>
            <a:round/>
            <a:headEnd type="none" w="med" len="med"/>
            <a:tailEnd type="none" w="med" len="med"/>
          </a:ln>
        </p:spPr>
      </p:cxnSp>
      <p:cxnSp>
        <p:nvCxnSpPr>
          <p:cNvPr id="193" name="Shape 193"/>
          <p:cNvCxnSpPr>
            <a:stCxn id="184" idx="1"/>
          </p:cNvCxnSpPr>
          <p:nvPr/>
        </p:nvCxnSpPr>
        <p:spPr>
          <a:xfrm flipH="1">
            <a:off x="6376957" y="911991"/>
            <a:ext cx="369300" cy="659700"/>
          </a:xfrm>
          <a:prstGeom prst="straightConnector1">
            <a:avLst/>
          </a:prstGeom>
          <a:noFill/>
          <a:ln w="50800" cap="flat" cmpd="sng">
            <a:solidFill>
              <a:schemeClr val="accent1"/>
            </a:solidFill>
            <a:prstDash val="solid"/>
            <a:round/>
            <a:headEnd type="none" w="med" len="med"/>
            <a:tailEnd type="none" w="med" len="med"/>
          </a:ln>
        </p:spPr>
      </p:cxnSp>
      <p:cxnSp>
        <p:nvCxnSpPr>
          <p:cNvPr id="194" name="Shape 194"/>
          <p:cNvCxnSpPr/>
          <p:nvPr/>
        </p:nvCxnSpPr>
        <p:spPr>
          <a:xfrm>
            <a:off x="7362003" y="3414607"/>
            <a:ext cx="947970" cy="397393"/>
          </a:xfrm>
          <a:prstGeom prst="straightConnector1">
            <a:avLst/>
          </a:prstGeom>
          <a:noFill/>
          <a:ln w="50800" cap="flat" cmpd="sng">
            <a:solidFill>
              <a:schemeClr val="accent1"/>
            </a:solidFill>
            <a:prstDash val="solid"/>
            <a:round/>
            <a:headEnd type="none" w="med" len="med"/>
            <a:tailEnd type="none" w="med" len="med"/>
          </a:ln>
        </p:spPr>
      </p:cxnSp>
      <p:sp>
        <p:nvSpPr>
          <p:cNvPr id="195" name="Shape 195"/>
          <p:cNvSpPr/>
          <p:nvPr/>
        </p:nvSpPr>
        <p:spPr>
          <a:xfrm rot="7200000" flipH="1">
            <a:off x="6163874" y="1096663"/>
            <a:ext cx="563818" cy="108639"/>
          </a:xfrm>
          <a:prstGeom prst="rightArrow">
            <a:avLst>
              <a:gd name="adj1" fmla="val 50000"/>
              <a:gd name="adj2" fmla="val 50000"/>
            </a:avLst>
          </a:prstGeom>
          <a:solidFill>
            <a:srgbClr val="FFC000"/>
          </a:solidFill>
          <a:ln w="55000" cap="flat" cmpd="sng">
            <a:solidFill>
              <a:srgbClr val="FFC000"/>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sp>
        <p:nvSpPr>
          <p:cNvPr id="196" name="Shape 196"/>
          <p:cNvSpPr/>
          <p:nvPr/>
        </p:nvSpPr>
        <p:spPr>
          <a:xfrm rot="-8820000">
            <a:off x="4459133" y="2720772"/>
            <a:ext cx="542577" cy="113500"/>
          </a:xfrm>
          <a:prstGeom prst="rightArrow">
            <a:avLst>
              <a:gd name="adj1" fmla="val 50000"/>
              <a:gd name="adj2" fmla="val 50000"/>
            </a:avLst>
          </a:prstGeom>
          <a:solidFill>
            <a:srgbClr val="FFC000"/>
          </a:solidFill>
          <a:ln w="55000" cap="flat" cmpd="sng">
            <a:solidFill>
              <a:srgbClr val="FFC000"/>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sp>
        <p:nvSpPr>
          <p:cNvPr id="197" name="Shape 197"/>
          <p:cNvSpPr/>
          <p:nvPr/>
        </p:nvSpPr>
        <p:spPr>
          <a:xfrm rot="10080000">
            <a:off x="4238366" y="3255304"/>
            <a:ext cx="575499" cy="139982"/>
          </a:xfrm>
          <a:prstGeom prst="rightArrow">
            <a:avLst>
              <a:gd name="adj1" fmla="val 50000"/>
              <a:gd name="adj2" fmla="val 50000"/>
            </a:avLst>
          </a:prstGeom>
          <a:solidFill>
            <a:srgbClr val="FFC000"/>
          </a:solidFill>
          <a:ln w="55000" cap="flat" cmpd="sng">
            <a:solidFill>
              <a:srgbClr val="FFC000"/>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sp>
        <p:nvSpPr>
          <p:cNvPr id="198" name="Shape 198"/>
          <p:cNvSpPr txBox="1"/>
          <p:nvPr/>
        </p:nvSpPr>
        <p:spPr>
          <a:xfrm>
            <a:off x="5176107" y="4105596"/>
            <a:ext cx="645657" cy="502124"/>
          </a:xfrm>
          <a:prstGeom prst="rect">
            <a:avLst/>
          </a:prstGeom>
          <a:noFill/>
          <a:ln>
            <a:noFill/>
          </a:ln>
        </p:spPr>
        <p:txBody>
          <a:bodyPr lIns="40050" tIns="20025" rIns="40050" bIns="20025" anchor="t" anchorCtr="0">
            <a:noAutofit/>
          </a:bodyPr>
          <a:lstStyle/>
          <a:p>
            <a:pPr marL="0" marR="0" lvl="0" indent="0" algn="l" rtl="0">
              <a:lnSpc>
                <a:spcPct val="100000"/>
              </a:lnSpc>
              <a:spcBef>
                <a:spcPts val="0"/>
              </a:spcBef>
              <a:spcAft>
                <a:spcPts val="0"/>
              </a:spcAft>
              <a:buClr>
                <a:schemeClr val="dk1"/>
              </a:buClr>
              <a:buSzPct val="25000"/>
              <a:buFont typeface="Rambla"/>
              <a:buNone/>
            </a:pPr>
            <a:r>
              <a:rPr lang="en-US" sz="1000" b="0" i="0" u="none" strike="noStrike" cap="none">
                <a:solidFill>
                  <a:schemeClr val="dk1"/>
                </a:solidFill>
                <a:latin typeface="Rambla"/>
                <a:ea typeface="Rambla"/>
                <a:cs typeface="Rambla"/>
                <a:sym typeface="Rambla"/>
              </a:rPr>
              <a:t>Creation and reuse</a:t>
            </a:r>
          </a:p>
        </p:txBody>
      </p:sp>
      <p:sp>
        <p:nvSpPr>
          <p:cNvPr id="199" name="Shape 199"/>
          <p:cNvSpPr txBox="1"/>
          <p:nvPr/>
        </p:nvSpPr>
        <p:spPr>
          <a:xfrm>
            <a:off x="4467139" y="2415477"/>
            <a:ext cx="564542" cy="194350"/>
          </a:xfrm>
          <a:prstGeom prst="rect">
            <a:avLst/>
          </a:prstGeom>
          <a:noFill/>
          <a:ln>
            <a:noFill/>
          </a:ln>
        </p:spPr>
        <p:txBody>
          <a:bodyPr lIns="40050" tIns="20025" rIns="40050" bIns="20025" anchor="t" anchorCtr="0">
            <a:noAutofit/>
          </a:bodyPr>
          <a:lstStyle/>
          <a:p>
            <a:pPr marL="0" marR="0" lvl="0" indent="0" algn="l" rtl="0">
              <a:lnSpc>
                <a:spcPct val="100000"/>
              </a:lnSpc>
              <a:spcBef>
                <a:spcPts val="0"/>
              </a:spcBef>
              <a:spcAft>
                <a:spcPts val="0"/>
              </a:spcAft>
              <a:buClr>
                <a:schemeClr val="dk1"/>
              </a:buClr>
              <a:buSzPct val="25000"/>
              <a:buFont typeface="Rambla"/>
              <a:buNone/>
            </a:pPr>
            <a:r>
              <a:rPr lang="en-US" sz="1000" b="0" i="0" u="none" strike="noStrike" cap="none">
                <a:solidFill>
                  <a:schemeClr val="dk1"/>
                </a:solidFill>
                <a:latin typeface="Rambla"/>
                <a:ea typeface="Rambla"/>
                <a:cs typeface="Rambla"/>
                <a:sym typeface="Rambla"/>
              </a:rPr>
              <a:t>Reuse</a:t>
            </a:r>
          </a:p>
        </p:txBody>
      </p:sp>
      <p:sp>
        <p:nvSpPr>
          <p:cNvPr id="200" name="Shape 200"/>
          <p:cNvSpPr txBox="1">
            <a:spLocks noGrp="1"/>
          </p:cNvSpPr>
          <p:nvPr>
            <p:ph type="title"/>
          </p:nvPr>
        </p:nvSpPr>
        <p:spPr>
          <a:xfrm>
            <a:off x="457200" y="274638"/>
            <a:ext cx="5770984" cy="1143000"/>
          </a:xfrm>
          <a:prstGeom prst="rect">
            <a:avLst/>
          </a:prstGeom>
          <a:noFill/>
          <a:ln>
            <a:noFill/>
          </a:ln>
        </p:spPr>
        <p:txBody>
          <a:bodyPr lIns="91425" tIns="45700" rIns="91425" bIns="45700" anchor="ctr" anchorCtr="0">
            <a:noAutofit/>
          </a:bodyPr>
          <a:lstStyle/>
          <a:p>
            <a:pPr lvl="0">
              <a:spcBef>
                <a:spcPts val="0"/>
              </a:spcBef>
              <a:buClr>
                <a:schemeClr val="dk2"/>
              </a:buClr>
              <a:buSzPct val="25000"/>
            </a:pPr>
            <a:r>
              <a:rPr lang="en-US" sz="2900" dirty="0" smtClean="0">
                <a:solidFill>
                  <a:schemeClr val="dk2"/>
                </a:solidFill>
                <a:ea typeface="Rambla"/>
                <a:cs typeface="Rambla"/>
                <a:sym typeface="Rambla"/>
              </a:rPr>
              <a:t>Example for the complex</a:t>
            </a:r>
            <a:br>
              <a:rPr lang="en-US" sz="2900" dirty="0" smtClean="0">
                <a:solidFill>
                  <a:schemeClr val="dk2"/>
                </a:solidFill>
                <a:ea typeface="Rambla"/>
                <a:cs typeface="Rambla"/>
                <a:sym typeface="Rambla"/>
              </a:rPr>
            </a:br>
            <a:r>
              <a:rPr lang="en-US" sz="2900" dirty="0" smtClean="0">
                <a:solidFill>
                  <a:schemeClr val="dk2"/>
                </a:solidFill>
                <a:ea typeface="Rambla"/>
                <a:cs typeface="Rambla"/>
                <a:sym typeface="Rambla"/>
              </a:rPr>
              <a:t>user communities in science</a:t>
            </a:r>
            <a:endParaRPr lang="en-US" sz="2900" b="1" i="0" u="none" strike="noStrike" cap="none" dirty="0">
              <a:solidFill>
                <a:schemeClr val="dk2"/>
              </a:solidFill>
              <a:ea typeface="Rambla"/>
              <a:cs typeface="Rambla"/>
              <a:sym typeface="Rambla"/>
            </a:endParaRPr>
          </a:p>
        </p:txBody>
      </p:sp>
      <p:sp>
        <p:nvSpPr>
          <p:cNvPr id="201" name="Shape 201"/>
          <p:cNvSpPr/>
          <p:nvPr/>
        </p:nvSpPr>
        <p:spPr>
          <a:xfrm rot="-1980000">
            <a:off x="8057397" y="1444539"/>
            <a:ext cx="890760" cy="1766864"/>
          </a:xfrm>
          <a:prstGeom prst="ellipse">
            <a:avLst/>
          </a:prstGeom>
          <a:solidFill>
            <a:srgbClr val="F2F2F2"/>
          </a:solidFill>
          <a:ln w="38100" cap="flat" cmpd="sng">
            <a:solidFill>
              <a:srgbClr val="21768C"/>
            </a:solidFill>
            <a:prstDash val="dot"/>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sp>
        <p:nvSpPr>
          <p:cNvPr id="202" name="Shape 202"/>
          <p:cNvSpPr txBox="1"/>
          <p:nvPr/>
        </p:nvSpPr>
        <p:spPr>
          <a:xfrm>
            <a:off x="8309975" y="2254166"/>
            <a:ext cx="755454" cy="656014"/>
          </a:xfrm>
          <a:prstGeom prst="rect">
            <a:avLst/>
          </a:prstGeom>
          <a:noFill/>
          <a:ln>
            <a:noFill/>
          </a:ln>
        </p:spPr>
        <p:txBody>
          <a:bodyPr lIns="40050" tIns="20025" rIns="40050" bIns="20025" anchor="t" anchorCtr="0">
            <a:noAutofit/>
          </a:bodyPr>
          <a:lstStyle/>
          <a:p>
            <a:pPr marL="0" marR="0" lvl="0" indent="0" algn="l" rtl="0">
              <a:lnSpc>
                <a:spcPct val="100000"/>
              </a:lnSpc>
              <a:spcBef>
                <a:spcPts val="0"/>
              </a:spcBef>
              <a:spcAft>
                <a:spcPts val="0"/>
              </a:spcAft>
              <a:buClr>
                <a:schemeClr val="dk1"/>
              </a:buClr>
              <a:buSzPct val="25000"/>
              <a:buFont typeface="Rambla"/>
              <a:buNone/>
            </a:pPr>
            <a:r>
              <a:rPr lang="en-US" sz="1000" b="0" i="0" u="none" strike="noStrike" cap="none">
                <a:solidFill>
                  <a:schemeClr val="dk1"/>
                </a:solidFill>
                <a:latin typeface="Rambla"/>
                <a:ea typeface="Rambla"/>
                <a:cs typeface="Rambla"/>
                <a:sym typeface="Rambla"/>
              </a:rPr>
              <a:t>Space agencies (e.g. NASA, ESA</a:t>
            </a:r>
          </a:p>
        </p:txBody>
      </p:sp>
      <p:pic>
        <p:nvPicPr>
          <p:cNvPr id="203" name="Shape 203" descr="C:\Program Files (x86)\Microsoft Office\MEDIA\CAGCAT10\j0292020.wmf"/>
          <p:cNvPicPr preferRelativeResize="0"/>
          <p:nvPr/>
        </p:nvPicPr>
        <p:blipFill rotWithShape="1">
          <a:blip r:embed="rId3">
            <a:alphaModFix/>
          </a:blip>
          <a:srcRect/>
          <a:stretch/>
        </p:blipFill>
        <p:spPr>
          <a:xfrm>
            <a:off x="8100881" y="1695248"/>
            <a:ext cx="546329" cy="549938"/>
          </a:xfrm>
          <a:prstGeom prst="rect">
            <a:avLst/>
          </a:prstGeom>
          <a:noFill/>
          <a:ln>
            <a:noFill/>
          </a:ln>
        </p:spPr>
      </p:pic>
      <p:cxnSp>
        <p:nvCxnSpPr>
          <p:cNvPr id="204" name="Shape 204"/>
          <p:cNvCxnSpPr/>
          <p:nvPr/>
        </p:nvCxnSpPr>
        <p:spPr>
          <a:xfrm rot="10800000">
            <a:off x="6633779" y="1970215"/>
            <a:ext cx="1407949" cy="427743"/>
          </a:xfrm>
          <a:prstGeom prst="straightConnector1">
            <a:avLst/>
          </a:prstGeom>
          <a:noFill/>
          <a:ln w="50800" cap="flat" cmpd="sng">
            <a:solidFill>
              <a:schemeClr val="accent1"/>
            </a:solidFill>
            <a:prstDash val="solid"/>
            <a:round/>
            <a:headEnd type="none" w="med" len="med"/>
            <a:tailEnd type="none" w="med" len="med"/>
          </a:ln>
        </p:spPr>
      </p:cxnSp>
      <p:cxnSp>
        <p:nvCxnSpPr>
          <p:cNvPr id="205" name="Shape 205"/>
          <p:cNvCxnSpPr/>
          <p:nvPr/>
        </p:nvCxnSpPr>
        <p:spPr>
          <a:xfrm rot="10800000" flipH="1">
            <a:off x="7452320" y="2602570"/>
            <a:ext cx="720675" cy="626846"/>
          </a:xfrm>
          <a:prstGeom prst="straightConnector1">
            <a:avLst/>
          </a:prstGeom>
          <a:noFill/>
          <a:ln w="50800" cap="flat" cmpd="sng">
            <a:solidFill>
              <a:schemeClr val="accent1"/>
            </a:solidFill>
            <a:prstDash val="solid"/>
            <a:round/>
            <a:headEnd type="none" w="med" len="med"/>
            <a:tailEnd type="none" w="med" len="med"/>
          </a:ln>
        </p:spPr>
      </p:cxnSp>
      <p:sp>
        <p:nvSpPr>
          <p:cNvPr id="206" name="Shape 206"/>
          <p:cNvSpPr/>
          <p:nvPr/>
        </p:nvSpPr>
        <p:spPr>
          <a:xfrm rot="7500000">
            <a:off x="4805507" y="4042860"/>
            <a:ext cx="673113" cy="136402"/>
          </a:xfrm>
          <a:prstGeom prst="leftRightArrow">
            <a:avLst>
              <a:gd name="adj1" fmla="val 50000"/>
              <a:gd name="adj2" fmla="val 50000"/>
            </a:avLst>
          </a:prstGeom>
          <a:solidFill>
            <a:srgbClr val="FFC000"/>
          </a:solidFill>
          <a:ln w="550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Rambla"/>
              <a:ea typeface="Rambla"/>
              <a:cs typeface="Rambla"/>
              <a:sym typeface="Rambla"/>
            </a:endParaRPr>
          </a:p>
        </p:txBody>
      </p:sp>
      <p:sp>
        <p:nvSpPr>
          <p:cNvPr id="207" name="Shape 207"/>
          <p:cNvSpPr/>
          <p:nvPr/>
        </p:nvSpPr>
        <p:spPr>
          <a:xfrm rot="1440000">
            <a:off x="7643234" y="3432503"/>
            <a:ext cx="673111" cy="154693"/>
          </a:xfrm>
          <a:prstGeom prst="leftRightArrow">
            <a:avLst>
              <a:gd name="adj1" fmla="val 50000"/>
              <a:gd name="adj2" fmla="val 50000"/>
            </a:avLst>
          </a:prstGeom>
          <a:solidFill>
            <a:srgbClr val="FFC000"/>
          </a:solidFill>
          <a:ln w="550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Rambla"/>
              <a:ea typeface="Rambla"/>
              <a:cs typeface="Rambla"/>
              <a:sym typeface="Rambla"/>
            </a:endParaRPr>
          </a:p>
        </p:txBody>
      </p:sp>
      <p:sp>
        <p:nvSpPr>
          <p:cNvPr id="208" name="Shape 208"/>
          <p:cNvSpPr/>
          <p:nvPr/>
        </p:nvSpPr>
        <p:spPr>
          <a:xfrm rot="8340000" flipH="1">
            <a:off x="7387351" y="2778666"/>
            <a:ext cx="563817" cy="131353"/>
          </a:xfrm>
          <a:prstGeom prst="rightArrow">
            <a:avLst>
              <a:gd name="adj1" fmla="val 50000"/>
              <a:gd name="adj2" fmla="val 50000"/>
            </a:avLst>
          </a:prstGeom>
          <a:solidFill>
            <a:srgbClr val="FFC000"/>
          </a:solidFill>
          <a:ln w="55000" cap="flat" cmpd="sng">
            <a:solidFill>
              <a:srgbClr val="FFC000"/>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sp>
        <p:nvSpPr>
          <p:cNvPr id="210" name="Shape 210"/>
          <p:cNvSpPr/>
          <p:nvPr/>
        </p:nvSpPr>
        <p:spPr>
          <a:xfrm rot="-9840000" flipH="1">
            <a:off x="7080092" y="2266444"/>
            <a:ext cx="563817" cy="134569"/>
          </a:xfrm>
          <a:prstGeom prst="rightArrow">
            <a:avLst>
              <a:gd name="adj1" fmla="val 50000"/>
              <a:gd name="adj2" fmla="val 50000"/>
            </a:avLst>
          </a:prstGeom>
          <a:solidFill>
            <a:srgbClr val="FFC000"/>
          </a:solidFill>
          <a:ln w="55000" cap="flat" cmpd="sng">
            <a:solidFill>
              <a:srgbClr val="FFC000"/>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Font typeface="Arial"/>
              <a:buNone/>
            </a:pPr>
            <a:endParaRPr sz="500" b="0" i="0" u="none" strike="noStrike" cap="none">
              <a:solidFill>
                <a:schemeClr val="dk1"/>
              </a:solidFill>
              <a:latin typeface="Rambla"/>
              <a:ea typeface="Rambla"/>
              <a:cs typeface="Rambla"/>
              <a:sym typeface="Rambla"/>
            </a:endParaRPr>
          </a:p>
        </p:txBody>
      </p:sp>
    </p:spTree>
    <p:extLst>
      <p:ext uri="{BB962C8B-B14F-4D97-AF65-F5344CB8AC3E}">
        <p14:creationId xmlns:p14="http://schemas.microsoft.com/office/powerpoint/2010/main" val="3734607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Appraisal</a:t>
            </a:r>
            <a:endParaRPr lang="en-GB" dirty="0"/>
          </a:p>
        </p:txBody>
      </p:sp>
      <p:sp>
        <p:nvSpPr>
          <p:cNvPr id="3" name="Textplatzhalter 2"/>
          <p:cNvSpPr>
            <a:spLocks noGrp="1"/>
          </p:cNvSpPr>
          <p:nvPr>
            <p:ph type="body" idx="1"/>
          </p:nvPr>
        </p:nvSpPr>
        <p:spPr/>
        <p:txBody>
          <a:bodyPr/>
          <a:lstStyle/>
          <a:p>
            <a:r>
              <a:rPr lang="en-GB" dirty="0" smtClean="0"/>
              <a:t>taking account of changing environments</a:t>
            </a:r>
            <a:endParaRPr lang="en-GB" dirty="0"/>
          </a:p>
        </p:txBody>
      </p:sp>
    </p:spTree>
    <p:extLst>
      <p:ext uri="{BB962C8B-B14F-4D97-AF65-F5344CB8AC3E}">
        <p14:creationId xmlns:p14="http://schemas.microsoft.com/office/powerpoint/2010/main" val="139506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dirty="0" smtClean="0"/>
              <a:t>To estimate the risk of changing environments for an object under appraisal, three dimensions are to be considered:</a:t>
            </a:r>
          </a:p>
          <a:p>
            <a:pPr lvl="1">
              <a:lnSpc>
                <a:spcPct val="150000"/>
              </a:lnSpc>
            </a:pPr>
            <a:r>
              <a:rPr lang="en-GB" sz="2200" u="sng" dirty="0" smtClean="0"/>
              <a:t>Risk</a:t>
            </a:r>
            <a:r>
              <a:rPr lang="en-GB" sz="2200" dirty="0" smtClean="0"/>
              <a:t> </a:t>
            </a:r>
            <a:r>
              <a:rPr lang="en-GB" sz="2200" dirty="0"/>
              <a:t>– probability of an entity being non-usable</a:t>
            </a:r>
          </a:p>
          <a:p>
            <a:pPr lvl="1">
              <a:lnSpc>
                <a:spcPct val="150000"/>
              </a:lnSpc>
            </a:pPr>
            <a:r>
              <a:rPr lang="en-GB" sz="2200" u="sng" dirty="0"/>
              <a:t>Proximity</a:t>
            </a:r>
            <a:r>
              <a:rPr lang="en-GB" sz="2200" dirty="0"/>
              <a:t> – time frame in which we consider risk/impact</a:t>
            </a:r>
          </a:p>
          <a:p>
            <a:pPr lvl="1">
              <a:lnSpc>
                <a:spcPct val="150000"/>
              </a:lnSpc>
            </a:pPr>
            <a:r>
              <a:rPr lang="en-GB" sz="2200" u="sng" dirty="0"/>
              <a:t>Impact</a:t>
            </a:r>
            <a:r>
              <a:rPr lang="en-GB" sz="2200" dirty="0"/>
              <a:t> – potential loss of functionality and cost of mitigating actions</a:t>
            </a:r>
          </a:p>
          <a:p>
            <a:endParaRPr lang="en-GB" dirty="0"/>
          </a:p>
        </p:txBody>
      </p:sp>
      <p:sp>
        <p:nvSpPr>
          <p:cNvPr id="3" name="Titel 2"/>
          <p:cNvSpPr>
            <a:spLocks noGrp="1"/>
          </p:cNvSpPr>
          <p:nvPr>
            <p:ph type="title"/>
          </p:nvPr>
        </p:nvSpPr>
        <p:spPr/>
        <p:txBody>
          <a:bodyPr/>
          <a:lstStyle/>
          <a:p>
            <a:r>
              <a:rPr lang="en-GB" dirty="0" smtClean="0"/>
              <a:t>Appraising change</a:t>
            </a:r>
            <a:endParaRPr lang="en-GB" dirty="0"/>
          </a:p>
        </p:txBody>
      </p:sp>
    </p:spTree>
    <p:extLst>
      <p:ext uri="{BB962C8B-B14F-4D97-AF65-F5344CB8AC3E}">
        <p14:creationId xmlns:p14="http://schemas.microsoft.com/office/powerpoint/2010/main" val="2893598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dirty="0" smtClean="0"/>
              <a:t>Appraising potential risks, their impact, likelihood and timely occurrence as a consequence of changes related to digital objects differs from the Appraisal of the value of a digital object at accession.</a:t>
            </a:r>
          </a:p>
          <a:p>
            <a:r>
              <a:rPr lang="en-GB" dirty="0" smtClean="0"/>
              <a:t>Appraising the object = What to preserve?</a:t>
            </a:r>
          </a:p>
          <a:p>
            <a:r>
              <a:rPr lang="en-GB" dirty="0" smtClean="0"/>
              <a:t>Appraising the risks = Can we preserve? </a:t>
            </a:r>
            <a:endParaRPr lang="en-GB" dirty="0"/>
          </a:p>
        </p:txBody>
      </p:sp>
      <p:sp>
        <p:nvSpPr>
          <p:cNvPr id="3" name="Titel 2"/>
          <p:cNvSpPr>
            <a:spLocks noGrp="1"/>
          </p:cNvSpPr>
          <p:nvPr>
            <p:ph type="title"/>
          </p:nvPr>
        </p:nvSpPr>
        <p:spPr/>
        <p:txBody>
          <a:bodyPr/>
          <a:lstStyle/>
          <a:p>
            <a:r>
              <a:rPr lang="en-GB" dirty="0" smtClean="0"/>
              <a:t>Another angle</a:t>
            </a:r>
            <a:endParaRPr lang="en-GB" dirty="0"/>
          </a:p>
        </p:txBody>
      </p:sp>
    </p:spTree>
    <p:extLst>
      <p:ext uri="{BB962C8B-B14F-4D97-AF65-F5344CB8AC3E}">
        <p14:creationId xmlns:p14="http://schemas.microsoft.com/office/powerpoint/2010/main" val="661540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en-GB" sz="2200" dirty="0" smtClean="0"/>
              <a:t>To the traditional understanding of appraisal as</a:t>
            </a:r>
          </a:p>
          <a:p>
            <a:pPr marL="109728" indent="0" algn="ctr">
              <a:buNone/>
            </a:pPr>
            <a:r>
              <a:rPr lang="en-GB" sz="2000" dirty="0" smtClean="0"/>
              <a:t>“[…]the </a:t>
            </a:r>
            <a:r>
              <a:rPr lang="en-GB" sz="2000" dirty="0"/>
              <a:t>process </a:t>
            </a:r>
            <a:r>
              <a:rPr lang="en-GB" sz="2000" dirty="0" smtClean="0"/>
              <a:t>by </a:t>
            </a:r>
            <a:r>
              <a:rPr lang="en-GB" sz="2000" dirty="0"/>
              <a:t>which decisions on the </a:t>
            </a:r>
          </a:p>
          <a:p>
            <a:pPr marL="109728" indent="0" algn="ctr">
              <a:buNone/>
            </a:pPr>
            <a:r>
              <a:rPr lang="en-GB" sz="2000" dirty="0">
                <a:solidFill>
                  <a:srgbClr val="FF0000"/>
                </a:solidFill>
              </a:rPr>
              <a:t>retention</a:t>
            </a:r>
            <a:r>
              <a:rPr lang="en-GB" sz="2000" dirty="0" smtClean="0">
                <a:solidFill>
                  <a:srgbClr val="FF0000"/>
                </a:solidFill>
              </a:rPr>
              <a:t>, disposal or </a:t>
            </a:r>
            <a:r>
              <a:rPr lang="en-GB" sz="2000" dirty="0">
                <a:solidFill>
                  <a:srgbClr val="FF0000"/>
                </a:solidFill>
              </a:rPr>
              <a:t>transfer </a:t>
            </a:r>
          </a:p>
          <a:p>
            <a:pPr marL="109728" indent="0" algn="ctr">
              <a:buNone/>
            </a:pPr>
            <a:r>
              <a:rPr lang="en-GB" sz="2000" dirty="0"/>
              <a:t>of records are taken.” </a:t>
            </a:r>
          </a:p>
          <a:p>
            <a:pPr marL="109728" indent="0" algn="r">
              <a:buNone/>
            </a:pPr>
            <a:r>
              <a:rPr lang="en-GB" sz="1200" i="1" dirty="0" smtClean="0"/>
              <a:t>[</a:t>
            </a:r>
            <a:r>
              <a:rPr lang="en-GB" sz="1200" i="1" dirty="0"/>
              <a:t>PRO, 1999]: </a:t>
            </a:r>
            <a:r>
              <a:rPr lang="de-DE" sz="1200" i="1" dirty="0"/>
              <a:t>Management, </a:t>
            </a:r>
            <a:r>
              <a:rPr lang="de-DE" sz="1200" i="1" dirty="0" err="1"/>
              <a:t>appraisal</a:t>
            </a:r>
            <a:r>
              <a:rPr lang="de-DE" sz="1200" i="1" dirty="0"/>
              <a:t> </a:t>
            </a:r>
            <a:r>
              <a:rPr lang="de-DE" sz="1200" i="1" dirty="0" err="1"/>
              <a:t>and</a:t>
            </a:r>
            <a:r>
              <a:rPr lang="de-DE" sz="1200" i="1" dirty="0"/>
              <a:t> </a:t>
            </a:r>
            <a:r>
              <a:rPr lang="de-DE" sz="1200" i="1" dirty="0" err="1"/>
              <a:t>preservation</a:t>
            </a:r>
            <a:r>
              <a:rPr lang="de-DE" sz="1200" i="1" dirty="0"/>
              <a:t> </a:t>
            </a:r>
            <a:r>
              <a:rPr lang="de-DE" sz="1200" i="1" dirty="0" err="1"/>
              <a:t>of</a:t>
            </a:r>
            <a:r>
              <a:rPr lang="de-DE" sz="1200" i="1" dirty="0"/>
              <a:t> electronic </a:t>
            </a:r>
            <a:r>
              <a:rPr lang="de-DE" sz="1200" i="1" dirty="0" err="1"/>
              <a:t>records</a:t>
            </a:r>
            <a:r>
              <a:rPr lang="de-DE" sz="1200" i="1" dirty="0"/>
              <a:t> </a:t>
            </a:r>
            <a:r>
              <a:rPr lang="de-DE" sz="1200" i="1" dirty="0" err="1"/>
              <a:t>Vol</a:t>
            </a:r>
            <a:r>
              <a:rPr lang="de-DE" sz="1200" i="1" dirty="0"/>
              <a:t> 1: </a:t>
            </a:r>
            <a:r>
              <a:rPr lang="de-DE" sz="1200" i="1" dirty="0" err="1"/>
              <a:t>Principles</a:t>
            </a:r>
            <a:endParaRPr lang="de-DE" sz="1200" i="1" dirty="0"/>
          </a:p>
          <a:p>
            <a:pPr marL="109728" indent="0" algn="r">
              <a:buNone/>
            </a:pPr>
            <a:endParaRPr lang="en-GB" sz="2000" i="1" dirty="0"/>
          </a:p>
          <a:p>
            <a:pPr marL="109728" indent="0">
              <a:buNone/>
            </a:pPr>
            <a:r>
              <a:rPr lang="en-GB" sz="2200" dirty="0" smtClean="0"/>
              <a:t>the aspect of change and ensuing need of mitigation would add appraisal as a process by which decisions on</a:t>
            </a:r>
            <a:r>
              <a:rPr lang="en-GB" dirty="0" smtClean="0"/>
              <a:t> </a:t>
            </a:r>
          </a:p>
          <a:p>
            <a:pPr marL="109728" indent="0" algn="ctr">
              <a:buNone/>
            </a:pPr>
            <a:r>
              <a:rPr lang="en-GB" sz="2000" dirty="0">
                <a:solidFill>
                  <a:srgbClr val="FF0000"/>
                </a:solidFill>
              </a:rPr>
              <a:t>modifying the records or creating a new version </a:t>
            </a:r>
            <a:endParaRPr lang="en-GB" sz="2000" dirty="0" smtClean="0">
              <a:solidFill>
                <a:srgbClr val="FF0000"/>
              </a:solidFill>
            </a:endParaRPr>
          </a:p>
          <a:p>
            <a:pPr marL="109728" indent="0" algn="ctr">
              <a:buNone/>
            </a:pPr>
            <a:r>
              <a:rPr lang="en-GB" sz="2000" dirty="0" smtClean="0"/>
              <a:t>of records are taken.</a:t>
            </a:r>
            <a:endParaRPr lang="en-GB" sz="2000" dirty="0"/>
          </a:p>
          <a:p>
            <a:endParaRPr lang="en-GB" dirty="0"/>
          </a:p>
        </p:txBody>
      </p:sp>
      <p:sp>
        <p:nvSpPr>
          <p:cNvPr id="3" name="Titel 2"/>
          <p:cNvSpPr>
            <a:spLocks noGrp="1"/>
          </p:cNvSpPr>
          <p:nvPr>
            <p:ph type="title"/>
          </p:nvPr>
        </p:nvSpPr>
        <p:spPr/>
        <p:txBody>
          <a:bodyPr/>
          <a:lstStyle/>
          <a:p>
            <a:r>
              <a:rPr lang="en-GB" dirty="0" smtClean="0"/>
              <a:t>An added aspect</a:t>
            </a:r>
            <a:endParaRPr lang="en-GB" dirty="0"/>
          </a:p>
        </p:txBody>
      </p:sp>
    </p:spTree>
    <p:extLst>
      <p:ext uri="{BB962C8B-B14F-4D97-AF65-F5344CB8AC3E}">
        <p14:creationId xmlns:p14="http://schemas.microsoft.com/office/powerpoint/2010/main" val="245772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Appraisal in the context of</a:t>
            </a:r>
            <a:endParaRPr lang="en-GB" dirty="0"/>
          </a:p>
        </p:txBody>
      </p:sp>
      <p:sp>
        <p:nvSpPr>
          <p:cNvPr id="5" name="Textplatzhalter 4"/>
          <p:cNvSpPr>
            <a:spLocks noGrp="1"/>
          </p:cNvSpPr>
          <p:nvPr>
            <p:ph type="body" idx="1"/>
          </p:nvPr>
        </p:nvSpPr>
        <p:spPr/>
        <p:txBody>
          <a:bodyPr>
            <a:normAutofit/>
          </a:bodyPr>
          <a:lstStyle/>
          <a:p>
            <a:r>
              <a:rPr lang="en-GB" dirty="0" smtClean="0"/>
              <a:t>Active Recordkeeping perspective: Retaining or deleting</a:t>
            </a:r>
            <a:endParaRPr lang="en-GB" dirty="0"/>
          </a:p>
        </p:txBody>
      </p:sp>
    </p:spTree>
    <p:extLst>
      <p:ext uri="{BB962C8B-B14F-4D97-AF65-F5344CB8AC3E}">
        <p14:creationId xmlns:p14="http://schemas.microsoft.com/office/powerpoint/2010/main" val="24027030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dirty="0" smtClean="0"/>
              <a:t>Change might jeopardise access and reuse of a digital object:</a:t>
            </a:r>
          </a:p>
          <a:p>
            <a:pPr marL="109728" indent="0">
              <a:buNone/>
            </a:pPr>
            <a:endParaRPr lang="en-GB" dirty="0" smtClean="0"/>
          </a:p>
          <a:p>
            <a:pPr lvl="1"/>
            <a:r>
              <a:rPr lang="en-GB" dirty="0" smtClean="0"/>
              <a:t>Primary risk</a:t>
            </a:r>
          </a:p>
          <a:p>
            <a:pPr lvl="2"/>
            <a:r>
              <a:rPr lang="en-GB" sz="1900" dirty="0" smtClean="0"/>
              <a:t>arising to a digital object </a:t>
            </a:r>
            <a:r>
              <a:rPr lang="en-GB" sz="1900" dirty="0"/>
              <a:t>through a stimulus that is external to the ecosystem</a:t>
            </a:r>
          </a:p>
          <a:p>
            <a:pPr lvl="1"/>
            <a:r>
              <a:rPr lang="en-GB" dirty="0"/>
              <a:t>Secondary (or higher order) risk </a:t>
            </a:r>
          </a:p>
          <a:p>
            <a:pPr lvl="2"/>
            <a:r>
              <a:rPr lang="en-GB" sz="1900" dirty="0" smtClean="0"/>
              <a:t>impacting a digital object </a:t>
            </a:r>
            <a:r>
              <a:rPr lang="en-GB" sz="1900" dirty="0"/>
              <a:t>as a result of a potential change to another entity on which it has a </a:t>
            </a:r>
            <a:r>
              <a:rPr lang="en-GB" sz="1900" dirty="0" smtClean="0"/>
              <a:t>dependency</a:t>
            </a:r>
          </a:p>
          <a:p>
            <a:endParaRPr lang="en-GB" dirty="0"/>
          </a:p>
        </p:txBody>
      </p:sp>
      <p:sp>
        <p:nvSpPr>
          <p:cNvPr id="3" name="Titel 2"/>
          <p:cNvSpPr>
            <a:spLocks noGrp="1"/>
          </p:cNvSpPr>
          <p:nvPr>
            <p:ph type="title"/>
          </p:nvPr>
        </p:nvSpPr>
        <p:spPr/>
        <p:txBody>
          <a:bodyPr>
            <a:normAutofit/>
          </a:bodyPr>
          <a:lstStyle/>
          <a:p>
            <a:pPr lvl="0"/>
            <a:r>
              <a:rPr lang="en-GB" dirty="0"/>
              <a:t>Types of </a:t>
            </a:r>
            <a:r>
              <a:rPr lang="en-GB" dirty="0" smtClean="0"/>
              <a:t>risk</a:t>
            </a:r>
            <a:endParaRPr lang="en-GB" dirty="0"/>
          </a:p>
        </p:txBody>
      </p:sp>
    </p:spTree>
    <p:extLst>
      <p:ext uri="{BB962C8B-B14F-4D97-AF65-F5344CB8AC3E}">
        <p14:creationId xmlns:p14="http://schemas.microsoft.com/office/powerpoint/2010/main" val="101948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dirty="0" smtClean="0"/>
              <a:t>Mitigation </a:t>
            </a:r>
            <a:r>
              <a:rPr lang="en-GB" dirty="0"/>
              <a:t>(or preservation action) </a:t>
            </a:r>
          </a:p>
          <a:p>
            <a:pPr lvl="1">
              <a:spcBef>
                <a:spcPts val="924"/>
              </a:spcBef>
            </a:pPr>
            <a:r>
              <a:rPr lang="en-GB" sz="1900" dirty="0"/>
              <a:t>Process to transform entities in ecosystem</a:t>
            </a:r>
          </a:p>
          <a:p>
            <a:pPr marL="630936" lvl="2" indent="0">
              <a:buNone/>
            </a:pPr>
            <a:r>
              <a:rPr lang="en-GB" sz="1900" dirty="0"/>
              <a:t>E.g. Transcoding, software upgrade, hardware replacement</a:t>
            </a:r>
          </a:p>
          <a:p>
            <a:r>
              <a:rPr lang="en-GB" dirty="0"/>
              <a:t>Preservation actions  allow to </a:t>
            </a:r>
            <a:r>
              <a:rPr lang="en-GB" dirty="0" smtClean="0"/>
              <a:t>maintain data in a reusable form</a:t>
            </a:r>
          </a:p>
          <a:p>
            <a:r>
              <a:rPr lang="en-GB" dirty="0" smtClean="0"/>
              <a:t>Every preservation action requires an appraisal</a:t>
            </a:r>
          </a:p>
          <a:p>
            <a:pPr lvl="1">
              <a:lnSpc>
                <a:spcPct val="120000"/>
              </a:lnSpc>
              <a:spcBef>
                <a:spcPts val="924"/>
              </a:spcBef>
            </a:pPr>
            <a:r>
              <a:rPr lang="en-GB" sz="1900" dirty="0"/>
              <a:t>perform a risk assessment to understand the potential impact and the costs </a:t>
            </a:r>
            <a:r>
              <a:rPr lang="en-GB" sz="1900" dirty="0" smtClean="0"/>
              <a:t>of preservation actions</a:t>
            </a:r>
            <a:endParaRPr lang="en-GB" sz="1900" dirty="0"/>
          </a:p>
          <a:p>
            <a:endParaRPr lang="en-GB" dirty="0"/>
          </a:p>
          <a:p>
            <a:endParaRPr lang="en-GB" dirty="0"/>
          </a:p>
        </p:txBody>
      </p:sp>
      <p:sp>
        <p:nvSpPr>
          <p:cNvPr id="3" name="Titel 2"/>
          <p:cNvSpPr>
            <a:spLocks noGrp="1"/>
          </p:cNvSpPr>
          <p:nvPr>
            <p:ph type="title"/>
          </p:nvPr>
        </p:nvSpPr>
        <p:spPr/>
        <p:txBody>
          <a:bodyPr/>
          <a:lstStyle/>
          <a:p>
            <a:r>
              <a:rPr lang="en-GB" dirty="0" smtClean="0"/>
              <a:t>Mitigation and re-appraisal</a:t>
            </a:r>
            <a:endParaRPr lang="en-GB" dirty="0"/>
          </a:p>
        </p:txBody>
      </p:sp>
    </p:spTree>
    <p:extLst>
      <p:ext uri="{BB962C8B-B14F-4D97-AF65-F5344CB8AC3E}">
        <p14:creationId xmlns:p14="http://schemas.microsoft.com/office/powerpoint/2010/main" val="2066978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4100" b="1" i="0" u="none" strike="noStrike" cap="none" dirty="0">
                <a:solidFill>
                  <a:schemeClr val="dk2"/>
                </a:solidFill>
                <a:latin typeface="Rambla"/>
                <a:ea typeface="Rambla"/>
                <a:cs typeface="Rambla"/>
                <a:sym typeface="Rambla"/>
              </a:rPr>
              <a:t>Steps in appraisal</a:t>
            </a:r>
          </a:p>
        </p:txBody>
      </p:sp>
      <p:sp>
        <p:nvSpPr>
          <p:cNvPr id="125" name="Shape 125"/>
          <p:cNvSpPr txBox="1">
            <a:spLocks noGrp="1"/>
          </p:cNvSpPr>
          <p:nvPr>
            <p:ph type="body" idx="1"/>
          </p:nvPr>
        </p:nvSpPr>
        <p:spPr>
          <a:xfrm>
            <a:off x="457200" y="1481328"/>
            <a:ext cx="8229600" cy="4525963"/>
          </a:xfrm>
          <a:prstGeom prst="rect">
            <a:avLst/>
          </a:prstGeom>
          <a:noFill/>
          <a:ln>
            <a:noFill/>
          </a:ln>
        </p:spPr>
        <p:txBody>
          <a:bodyPr lIns="91425" tIns="91425" rIns="91425" bIns="91425" anchor="t" anchorCtr="0">
            <a:noAutofit/>
          </a:bodyPr>
          <a:lstStyle/>
          <a:p>
            <a:pPr marL="624078" marR="0" lvl="0" indent="-522478" algn="l" rtl="0">
              <a:lnSpc>
                <a:spcPct val="100000"/>
              </a:lnSpc>
              <a:spcBef>
                <a:spcPts val="0"/>
              </a:spcBef>
              <a:spcAft>
                <a:spcPts val="0"/>
              </a:spcAft>
              <a:buClr>
                <a:srgbClr val="21798F"/>
              </a:buClr>
              <a:buSzPct val="100000"/>
              <a:buFont typeface="Arial"/>
              <a:buAutoNum type="arabicPeriod"/>
            </a:pPr>
            <a:r>
              <a:rPr lang="en-US" sz="2300" b="0" i="0" u="none" strike="noStrike" cap="none" dirty="0">
                <a:solidFill>
                  <a:srgbClr val="000000"/>
                </a:solidFill>
                <a:ea typeface="Rambla"/>
                <a:cs typeface="Rambla"/>
                <a:sym typeface="Rambla"/>
              </a:rPr>
              <a:t>Assess primary risks</a:t>
            </a:r>
          </a:p>
          <a:p>
            <a:pPr marL="880110" marR="0" lvl="1" indent="-524510" algn="l" rtl="0">
              <a:lnSpc>
                <a:spcPct val="100000"/>
              </a:lnSpc>
              <a:spcBef>
                <a:spcPts val="324"/>
              </a:spcBef>
              <a:spcAft>
                <a:spcPts val="0"/>
              </a:spcAft>
              <a:buClr>
                <a:srgbClr val="21798F"/>
              </a:buClr>
              <a:buSzPct val="100000"/>
              <a:buFont typeface="Arial"/>
              <a:buAutoNum type="alphaLcPeriod"/>
            </a:pPr>
            <a:r>
              <a:rPr lang="en-US" sz="1800" b="0" i="0" u="none" strike="noStrike" cap="none" dirty="0">
                <a:solidFill>
                  <a:srgbClr val="000000"/>
                </a:solidFill>
                <a:ea typeface="Rambla"/>
                <a:cs typeface="Rambla"/>
                <a:sym typeface="Rambla"/>
              </a:rPr>
              <a:t>Determine changes, probability and proximity</a:t>
            </a:r>
          </a:p>
          <a:p>
            <a:pPr marL="365760" marR="0" lvl="1" indent="-10159" algn="l" rtl="0">
              <a:lnSpc>
                <a:spcPct val="100000"/>
              </a:lnSpc>
              <a:spcBef>
                <a:spcPts val="324"/>
              </a:spcBef>
              <a:spcAft>
                <a:spcPts val="0"/>
              </a:spcAft>
              <a:buClr>
                <a:srgbClr val="21798F"/>
              </a:buClr>
              <a:buSzPct val="25000"/>
              <a:buFont typeface="Verdana"/>
              <a:buNone/>
            </a:pPr>
            <a:endParaRPr sz="1800" b="0" i="0" u="none" strike="noStrike" cap="none" dirty="0">
              <a:solidFill>
                <a:srgbClr val="000000"/>
              </a:solidFill>
              <a:ea typeface="Rambla"/>
              <a:cs typeface="Rambla"/>
              <a:sym typeface="Rambla"/>
            </a:endParaRPr>
          </a:p>
          <a:p>
            <a:pPr marL="624078" marR="0" lvl="0" indent="-522478" algn="l" rtl="0">
              <a:lnSpc>
                <a:spcPct val="100000"/>
              </a:lnSpc>
              <a:spcBef>
                <a:spcPts val="400"/>
              </a:spcBef>
              <a:spcAft>
                <a:spcPts val="0"/>
              </a:spcAft>
              <a:buClr>
                <a:srgbClr val="21798F"/>
              </a:buClr>
              <a:buSzPct val="100000"/>
              <a:buFont typeface="Arial"/>
              <a:buAutoNum type="arabicPeriod"/>
            </a:pPr>
            <a:r>
              <a:rPr lang="en-US" sz="2300" b="0" i="0" u="none" strike="noStrike" cap="none" dirty="0">
                <a:solidFill>
                  <a:srgbClr val="000000"/>
                </a:solidFill>
                <a:ea typeface="Rambla"/>
                <a:cs typeface="Rambla"/>
                <a:sym typeface="Rambla"/>
              </a:rPr>
              <a:t>Determine secondary risks</a:t>
            </a:r>
          </a:p>
          <a:p>
            <a:pPr marL="880110" marR="0" lvl="1" indent="-524510" algn="l" rtl="0">
              <a:lnSpc>
                <a:spcPct val="100000"/>
              </a:lnSpc>
              <a:spcBef>
                <a:spcPts val="324"/>
              </a:spcBef>
              <a:spcAft>
                <a:spcPts val="0"/>
              </a:spcAft>
              <a:buClr>
                <a:srgbClr val="21798F"/>
              </a:buClr>
              <a:buSzPct val="100000"/>
              <a:buFont typeface="Arial"/>
              <a:buAutoNum type="alphaLcPeriod"/>
            </a:pPr>
            <a:r>
              <a:rPr lang="en-US" sz="1800" b="0" i="0" u="none" strike="noStrike" cap="none" dirty="0">
                <a:solidFill>
                  <a:srgbClr val="000000"/>
                </a:solidFill>
                <a:ea typeface="Rambla"/>
                <a:cs typeface="Rambla"/>
                <a:sym typeface="Rambla"/>
              </a:rPr>
              <a:t>Determine potentially affected entities</a:t>
            </a:r>
          </a:p>
          <a:p>
            <a:pPr marL="880110" marR="0" lvl="1" indent="-524510" algn="l" rtl="0">
              <a:lnSpc>
                <a:spcPct val="100000"/>
              </a:lnSpc>
              <a:spcBef>
                <a:spcPts val="324"/>
              </a:spcBef>
              <a:spcAft>
                <a:spcPts val="0"/>
              </a:spcAft>
              <a:buClr>
                <a:srgbClr val="21798F"/>
              </a:buClr>
              <a:buSzPct val="100000"/>
              <a:buFont typeface="Arial"/>
              <a:buAutoNum type="alphaLcPeriod"/>
            </a:pPr>
            <a:r>
              <a:rPr lang="en-US" sz="1800" b="0" i="0" u="none" strike="noStrike" cap="none" dirty="0">
                <a:solidFill>
                  <a:srgbClr val="000000"/>
                </a:solidFill>
                <a:ea typeface="Rambla"/>
                <a:cs typeface="Rambla"/>
                <a:sym typeface="Rambla"/>
              </a:rPr>
              <a:t>Probabilities of occurrence</a:t>
            </a:r>
          </a:p>
          <a:p>
            <a:pPr marL="365760" marR="0" lvl="1" indent="-10159" algn="l" rtl="0">
              <a:lnSpc>
                <a:spcPct val="100000"/>
              </a:lnSpc>
              <a:spcBef>
                <a:spcPts val="324"/>
              </a:spcBef>
              <a:spcAft>
                <a:spcPts val="0"/>
              </a:spcAft>
              <a:buClr>
                <a:srgbClr val="21798F"/>
              </a:buClr>
              <a:buSzPct val="25000"/>
              <a:buFont typeface="Verdana"/>
              <a:buNone/>
            </a:pPr>
            <a:endParaRPr sz="1800" b="0" i="0" u="none" strike="noStrike" cap="none" dirty="0">
              <a:solidFill>
                <a:srgbClr val="000000"/>
              </a:solidFill>
              <a:ea typeface="Rambla"/>
              <a:cs typeface="Rambla"/>
              <a:sym typeface="Rambla"/>
            </a:endParaRPr>
          </a:p>
          <a:p>
            <a:pPr marL="624078" marR="0" lvl="0" indent="-522478" algn="l" rtl="0">
              <a:lnSpc>
                <a:spcPct val="100000"/>
              </a:lnSpc>
              <a:spcBef>
                <a:spcPts val="400"/>
              </a:spcBef>
              <a:spcAft>
                <a:spcPts val="0"/>
              </a:spcAft>
              <a:buClr>
                <a:srgbClr val="21798F"/>
              </a:buClr>
              <a:buSzPct val="100000"/>
              <a:buFont typeface="Arial"/>
              <a:buAutoNum type="arabicPeriod"/>
            </a:pPr>
            <a:r>
              <a:rPr lang="en-US" sz="2300" b="0" i="0" u="none" strike="noStrike" cap="none" dirty="0">
                <a:solidFill>
                  <a:srgbClr val="000000"/>
                </a:solidFill>
                <a:ea typeface="Rambla"/>
                <a:cs typeface="Rambla"/>
                <a:sym typeface="Rambla"/>
              </a:rPr>
              <a:t>Determine mitigating actions</a:t>
            </a:r>
          </a:p>
          <a:p>
            <a:pPr marL="880110" marR="0" lvl="1" indent="-524510" algn="l" rtl="0">
              <a:lnSpc>
                <a:spcPct val="100000"/>
              </a:lnSpc>
              <a:spcBef>
                <a:spcPts val="324"/>
              </a:spcBef>
              <a:spcAft>
                <a:spcPts val="0"/>
              </a:spcAft>
              <a:buClr>
                <a:srgbClr val="21798F"/>
              </a:buClr>
              <a:buSzPct val="100000"/>
              <a:buFont typeface="Arial"/>
              <a:buAutoNum type="alphaLcPeriod"/>
            </a:pPr>
            <a:r>
              <a:rPr lang="en-US" sz="1800" b="0" i="0" u="none" strike="noStrike" cap="none" dirty="0">
                <a:solidFill>
                  <a:srgbClr val="000000"/>
                </a:solidFill>
                <a:ea typeface="Rambla"/>
                <a:cs typeface="Rambla"/>
                <a:sym typeface="Rambla"/>
              </a:rPr>
              <a:t>Determine potential preservation actions</a:t>
            </a:r>
          </a:p>
          <a:p>
            <a:pPr marL="880110" marR="0" lvl="1" indent="-524510" algn="l" rtl="0">
              <a:lnSpc>
                <a:spcPct val="100000"/>
              </a:lnSpc>
              <a:spcBef>
                <a:spcPts val="324"/>
              </a:spcBef>
              <a:spcAft>
                <a:spcPts val="0"/>
              </a:spcAft>
              <a:buClr>
                <a:srgbClr val="21798F"/>
              </a:buClr>
              <a:buSzPct val="100000"/>
              <a:buFont typeface="Arial"/>
              <a:buAutoNum type="alphaLcPeriod"/>
            </a:pPr>
            <a:r>
              <a:rPr lang="en-US" sz="1800" b="0" i="0" u="none" strike="noStrike" cap="none" dirty="0">
                <a:solidFill>
                  <a:srgbClr val="000000"/>
                </a:solidFill>
                <a:ea typeface="Rambla"/>
                <a:cs typeface="Rambla"/>
                <a:sym typeface="Rambla"/>
              </a:rPr>
              <a:t>Estimate cost/impact</a:t>
            </a:r>
          </a:p>
          <a:p>
            <a:pPr marL="880110" marR="0" lvl="1" indent="-524510" algn="l" rtl="0">
              <a:lnSpc>
                <a:spcPct val="100000"/>
              </a:lnSpc>
              <a:spcBef>
                <a:spcPts val="324"/>
              </a:spcBef>
              <a:spcAft>
                <a:spcPts val="0"/>
              </a:spcAft>
              <a:buClr>
                <a:srgbClr val="21798F"/>
              </a:buClr>
              <a:buSzPct val="100000"/>
              <a:buFont typeface="Arial"/>
              <a:buAutoNum type="alphaLcPeriod"/>
            </a:pPr>
            <a:r>
              <a:rPr lang="en-US" sz="1800" b="0" i="0" u="none" strike="noStrike" cap="none" dirty="0">
                <a:solidFill>
                  <a:srgbClr val="000000"/>
                </a:solidFill>
                <a:ea typeface="Rambla"/>
                <a:cs typeface="Rambla"/>
                <a:sym typeface="Rambla"/>
              </a:rPr>
              <a:t>Present options to user</a:t>
            </a:r>
          </a:p>
          <a:p>
            <a:pPr marL="365760" marR="0" lvl="1" indent="-10159" algn="l" rtl="0">
              <a:lnSpc>
                <a:spcPct val="100000"/>
              </a:lnSpc>
              <a:spcBef>
                <a:spcPts val="324"/>
              </a:spcBef>
              <a:spcAft>
                <a:spcPts val="0"/>
              </a:spcAft>
              <a:buClr>
                <a:srgbClr val="21798F"/>
              </a:buClr>
              <a:buSzPct val="25000"/>
              <a:buFont typeface="Verdana"/>
              <a:buNone/>
            </a:pPr>
            <a:endParaRPr sz="1800" b="0" i="0" u="none" strike="noStrike" cap="none" dirty="0">
              <a:solidFill>
                <a:srgbClr val="000000"/>
              </a:solidFill>
              <a:ea typeface="Rambla"/>
              <a:cs typeface="Rambla"/>
              <a:sym typeface="Rambla"/>
            </a:endParaRPr>
          </a:p>
          <a:p>
            <a:pPr marL="624078" marR="0" lvl="0" indent="-522478" algn="l" rtl="0">
              <a:lnSpc>
                <a:spcPct val="100000"/>
              </a:lnSpc>
              <a:spcBef>
                <a:spcPts val="400"/>
              </a:spcBef>
              <a:spcAft>
                <a:spcPts val="0"/>
              </a:spcAft>
              <a:buClr>
                <a:srgbClr val="21798F"/>
              </a:buClr>
              <a:buSzPct val="100000"/>
              <a:buFont typeface="Arial"/>
              <a:buAutoNum type="arabicPeriod"/>
            </a:pPr>
            <a:r>
              <a:rPr lang="en-US" sz="2300" b="0" i="0" u="none" strike="noStrike" cap="none" dirty="0">
                <a:solidFill>
                  <a:srgbClr val="000000"/>
                </a:solidFill>
                <a:ea typeface="Rambla"/>
                <a:cs typeface="Rambla"/>
                <a:sym typeface="Rambla"/>
              </a:rPr>
              <a:t>Implement and validate potential </a:t>
            </a:r>
            <a:r>
              <a:rPr lang="en-US" sz="2300" b="0" i="0" u="none" strike="noStrike" cap="none" dirty="0" smtClean="0">
                <a:solidFill>
                  <a:srgbClr val="000000"/>
                </a:solidFill>
                <a:ea typeface="Rambla"/>
                <a:cs typeface="Rambla"/>
                <a:sym typeface="Rambla"/>
              </a:rPr>
              <a:t>actions</a:t>
            </a:r>
            <a:endParaRPr lang="en-US" sz="2300" b="0" i="0" u="none" strike="noStrike" cap="none" dirty="0">
              <a:solidFill>
                <a:srgbClr val="000000"/>
              </a:solidFill>
              <a:ea typeface="Rambla"/>
              <a:cs typeface="Rambla"/>
              <a:sym typeface="Rambla"/>
            </a:endParaRPr>
          </a:p>
        </p:txBody>
      </p:sp>
    </p:spTree>
    <p:extLst>
      <p:ext uri="{BB962C8B-B14F-4D97-AF65-F5344CB8AC3E}">
        <p14:creationId xmlns:p14="http://schemas.microsoft.com/office/powerpoint/2010/main" val="1064063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Appraisal</a:t>
            </a:r>
            <a:endParaRPr lang="en-GB" dirty="0"/>
          </a:p>
        </p:txBody>
      </p:sp>
      <p:sp>
        <p:nvSpPr>
          <p:cNvPr id="5" name="Textplatzhalter 4"/>
          <p:cNvSpPr>
            <a:spLocks noGrp="1"/>
          </p:cNvSpPr>
          <p:nvPr>
            <p:ph type="body" idx="1"/>
          </p:nvPr>
        </p:nvSpPr>
        <p:spPr/>
        <p:txBody>
          <a:bodyPr/>
          <a:lstStyle/>
          <a:p>
            <a:r>
              <a:rPr lang="en-GB" dirty="0" smtClean="0"/>
              <a:t>a tool as automated support</a:t>
            </a:r>
            <a:endParaRPr lang="en-GB" dirty="0"/>
          </a:p>
        </p:txBody>
      </p:sp>
    </p:spTree>
    <p:extLst>
      <p:ext uri="{BB962C8B-B14F-4D97-AF65-F5344CB8AC3E}">
        <p14:creationId xmlns:p14="http://schemas.microsoft.com/office/powerpoint/2010/main" val="2369607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ormAutofit fontScale="92500"/>
          </a:bodyPr>
          <a:lstStyle/>
          <a:p>
            <a:pPr marL="109728" indent="0">
              <a:spcAft>
                <a:spcPts val="600"/>
              </a:spcAft>
              <a:buNone/>
            </a:pPr>
            <a:r>
              <a:rPr lang="en-GB" dirty="0" smtClean="0"/>
              <a:t>What should an appraisal tool be able to do?</a:t>
            </a:r>
          </a:p>
          <a:p>
            <a:pPr fontAlgn="base"/>
            <a:r>
              <a:rPr lang="en-GB" sz="2400" dirty="0"/>
              <a:t>Provide assessments of risk, proximity (i.e. timescale in which the risk is expected to occur) and impact</a:t>
            </a:r>
          </a:p>
          <a:p>
            <a:pPr fontAlgn="base"/>
            <a:r>
              <a:rPr lang="en-GB" sz="2400" dirty="0"/>
              <a:t>Be largely automated</a:t>
            </a:r>
          </a:p>
          <a:p>
            <a:pPr lvl="1" fontAlgn="base"/>
            <a:r>
              <a:rPr lang="en-GB" sz="2000" dirty="0"/>
              <a:t>Manual subjective assignment of risk should be avoided</a:t>
            </a:r>
          </a:p>
          <a:p>
            <a:pPr fontAlgn="base"/>
            <a:r>
              <a:rPr lang="en-GB" sz="2400" dirty="0"/>
              <a:t>Easy to use </a:t>
            </a:r>
          </a:p>
          <a:p>
            <a:pPr lvl="1" fontAlgn="base"/>
            <a:r>
              <a:rPr lang="en-GB" sz="2000" dirty="0"/>
              <a:t>By e.g. supporting visualisation of risk, proximity and impact.</a:t>
            </a:r>
          </a:p>
          <a:p>
            <a:pPr fontAlgn="base"/>
            <a:r>
              <a:rPr lang="en-GB" sz="2400" dirty="0"/>
              <a:t>Where possible, preservation actions should be proposed and automated</a:t>
            </a:r>
          </a:p>
          <a:p>
            <a:pPr lvl="1" fontAlgn="base"/>
            <a:r>
              <a:rPr lang="en-GB" sz="2000" dirty="0"/>
              <a:t>Provide </a:t>
            </a:r>
            <a:r>
              <a:rPr lang="en-GB" sz="2000" dirty="0" smtClean="0"/>
              <a:t>on-going</a:t>
            </a:r>
            <a:r>
              <a:rPr lang="en-GB" sz="2000" dirty="0"/>
              <a:t>, not just one-off assessments</a:t>
            </a:r>
          </a:p>
          <a:p>
            <a:endParaRPr lang="en-GB" dirty="0"/>
          </a:p>
        </p:txBody>
      </p:sp>
      <p:sp>
        <p:nvSpPr>
          <p:cNvPr id="4" name="Titel 3"/>
          <p:cNvSpPr>
            <a:spLocks noGrp="1"/>
          </p:cNvSpPr>
          <p:nvPr>
            <p:ph type="title"/>
          </p:nvPr>
        </p:nvSpPr>
        <p:spPr/>
        <p:txBody>
          <a:bodyPr/>
          <a:lstStyle/>
          <a:p>
            <a:r>
              <a:rPr lang="en-US" dirty="0" smtClean="0">
                <a:solidFill>
                  <a:schemeClr val="dk2"/>
                </a:solidFill>
                <a:latin typeface="Rambla"/>
                <a:ea typeface="Rambla"/>
                <a:cs typeface="Rambla"/>
                <a:sym typeface="Rambla"/>
              </a:rPr>
              <a:t>Requirements for </a:t>
            </a:r>
            <a:r>
              <a:rPr lang="en-US" dirty="0">
                <a:solidFill>
                  <a:schemeClr val="dk2"/>
                </a:solidFill>
                <a:latin typeface="Rambla"/>
                <a:ea typeface="Rambla"/>
                <a:cs typeface="Rambla"/>
                <a:sym typeface="Rambla"/>
              </a:rPr>
              <a:t>appraisal tool</a:t>
            </a:r>
            <a:endParaRPr lang="en-GB" dirty="0"/>
          </a:p>
        </p:txBody>
      </p:sp>
    </p:spTree>
    <p:extLst>
      <p:ext uri="{BB962C8B-B14F-4D97-AF65-F5344CB8AC3E}">
        <p14:creationId xmlns:p14="http://schemas.microsoft.com/office/powerpoint/2010/main" val="235696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109728" indent="0">
              <a:buNone/>
            </a:pPr>
            <a:r>
              <a:rPr lang="en-GB" sz="2200" i="1" dirty="0" smtClean="0"/>
              <a:t>Based on the </a:t>
            </a:r>
            <a:r>
              <a:rPr lang="en-GB" sz="2200" i="1" dirty="0"/>
              <a:t>guidance from </a:t>
            </a:r>
            <a:r>
              <a:rPr lang="en-GB" sz="2200" i="1" dirty="0" smtClean="0"/>
              <a:t>[The </a:t>
            </a:r>
            <a:r>
              <a:rPr lang="en-GB" sz="2200" i="1" dirty="0"/>
              <a:t>National </a:t>
            </a:r>
            <a:r>
              <a:rPr lang="en-GB" sz="2200" i="1" dirty="0" smtClean="0"/>
              <a:t>Archives 2013]</a:t>
            </a:r>
          </a:p>
          <a:p>
            <a:pPr>
              <a:lnSpc>
                <a:spcPct val="130000"/>
              </a:lnSpc>
            </a:pPr>
            <a:r>
              <a:rPr lang="en-GB" dirty="0" smtClean="0"/>
              <a:t>Appraisal </a:t>
            </a:r>
            <a:r>
              <a:rPr lang="en-GB" dirty="0"/>
              <a:t>is the process of distinguishing </a:t>
            </a:r>
            <a:r>
              <a:rPr lang="en-GB" dirty="0" smtClean="0"/>
              <a:t>records:</a:t>
            </a:r>
          </a:p>
          <a:p>
            <a:pPr lvl="1">
              <a:lnSpc>
                <a:spcPct val="130000"/>
              </a:lnSpc>
            </a:pPr>
            <a:r>
              <a:rPr lang="en-GB" dirty="0" smtClean="0"/>
              <a:t>those of </a:t>
            </a:r>
            <a:r>
              <a:rPr lang="en-GB" dirty="0">
                <a:solidFill>
                  <a:srgbClr val="FF0000"/>
                </a:solidFill>
              </a:rPr>
              <a:t>continuing</a:t>
            </a:r>
            <a:r>
              <a:rPr lang="en-GB" dirty="0"/>
              <a:t> </a:t>
            </a:r>
            <a:r>
              <a:rPr lang="en-GB" dirty="0">
                <a:solidFill>
                  <a:srgbClr val="FF0000"/>
                </a:solidFill>
              </a:rPr>
              <a:t>value </a:t>
            </a:r>
            <a:endParaRPr lang="en-GB" dirty="0" smtClean="0">
              <a:solidFill>
                <a:srgbClr val="FF0000"/>
              </a:solidFill>
            </a:endParaRPr>
          </a:p>
          <a:p>
            <a:pPr lvl="1">
              <a:lnSpc>
                <a:spcPct val="130000"/>
              </a:lnSpc>
            </a:pPr>
            <a:r>
              <a:rPr lang="en-GB" dirty="0" smtClean="0"/>
              <a:t>from </a:t>
            </a:r>
            <a:r>
              <a:rPr lang="en-GB" dirty="0"/>
              <a:t>those of </a:t>
            </a:r>
            <a:r>
              <a:rPr lang="en-GB" dirty="0">
                <a:solidFill>
                  <a:srgbClr val="FF0000"/>
                </a:solidFill>
              </a:rPr>
              <a:t>no </a:t>
            </a:r>
            <a:r>
              <a:rPr lang="en-GB" dirty="0" smtClean="0">
                <a:solidFill>
                  <a:srgbClr val="FF0000"/>
                </a:solidFill>
              </a:rPr>
              <a:t>further value </a:t>
            </a:r>
          </a:p>
          <a:p>
            <a:pPr marL="444500" indent="-307975">
              <a:lnSpc>
                <a:spcPct val="130000"/>
              </a:lnSpc>
            </a:pPr>
            <a:r>
              <a:rPr lang="en-GB" dirty="0" smtClean="0"/>
              <a:t>Records </a:t>
            </a:r>
            <a:r>
              <a:rPr lang="en-GB" dirty="0"/>
              <a:t>can possess different types or degrees </a:t>
            </a:r>
            <a:r>
              <a:rPr lang="en-GB" dirty="0" smtClean="0"/>
              <a:t>of value </a:t>
            </a:r>
            <a:r>
              <a:rPr lang="en-GB" dirty="0"/>
              <a:t>to an </a:t>
            </a:r>
            <a:r>
              <a:rPr lang="en-GB" dirty="0" smtClean="0"/>
              <a:t>organisation which </a:t>
            </a:r>
            <a:r>
              <a:rPr lang="en-GB" dirty="0"/>
              <a:t>will affect </a:t>
            </a:r>
            <a:r>
              <a:rPr lang="en-GB" dirty="0">
                <a:solidFill>
                  <a:srgbClr val="FF0000"/>
                </a:solidFill>
              </a:rPr>
              <a:t>how long</a:t>
            </a:r>
            <a:r>
              <a:rPr lang="en-GB" dirty="0"/>
              <a:t> collections need</a:t>
            </a:r>
            <a:r>
              <a:rPr lang="en-GB" dirty="0">
                <a:solidFill>
                  <a:srgbClr val="FF0000"/>
                </a:solidFill>
              </a:rPr>
              <a:t> to be </a:t>
            </a:r>
            <a:r>
              <a:rPr lang="en-GB" dirty="0" smtClean="0">
                <a:solidFill>
                  <a:srgbClr val="FF0000"/>
                </a:solidFill>
              </a:rPr>
              <a:t>kept</a:t>
            </a:r>
            <a:r>
              <a:rPr lang="en-GB" dirty="0"/>
              <a:t> </a:t>
            </a:r>
            <a:r>
              <a:rPr lang="en-GB" dirty="0" smtClean="0"/>
              <a:t>or </a:t>
            </a:r>
            <a:r>
              <a:rPr lang="en-GB" dirty="0" smtClean="0">
                <a:solidFill>
                  <a:srgbClr val="FF0000"/>
                </a:solidFill>
              </a:rPr>
              <a:t>when to delete </a:t>
            </a:r>
            <a:r>
              <a:rPr lang="en-GB" dirty="0" smtClean="0"/>
              <a:t>data.</a:t>
            </a:r>
          </a:p>
          <a:p>
            <a:endParaRPr lang="en-GB" dirty="0"/>
          </a:p>
        </p:txBody>
      </p:sp>
      <p:sp>
        <p:nvSpPr>
          <p:cNvPr id="3" name="Titel 2"/>
          <p:cNvSpPr>
            <a:spLocks noGrp="1"/>
          </p:cNvSpPr>
          <p:nvPr>
            <p:ph type="title"/>
          </p:nvPr>
        </p:nvSpPr>
        <p:spPr/>
        <p:txBody>
          <a:bodyPr>
            <a:normAutofit fontScale="90000"/>
          </a:bodyPr>
          <a:lstStyle/>
          <a:p>
            <a:r>
              <a:rPr lang="en-GB" dirty="0"/>
              <a:t>Active Recordkeeping </a:t>
            </a:r>
            <a:r>
              <a:rPr lang="en-GB" dirty="0" smtClean="0"/>
              <a:t>perspective</a:t>
            </a:r>
            <a:endParaRPr lang="en-GB" dirty="0"/>
          </a:p>
        </p:txBody>
      </p:sp>
    </p:spTree>
    <p:extLst>
      <p:ext uri="{BB962C8B-B14F-4D97-AF65-F5344CB8AC3E}">
        <p14:creationId xmlns:p14="http://schemas.microsoft.com/office/powerpoint/2010/main" val="857836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lnSpc>
                <a:spcPct val="120000"/>
              </a:lnSpc>
              <a:spcAft>
                <a:spcPts val="600"/>
              </a:spcAft>
              <a:buNone/>
            </a:pPr>
            <a:r>
              <a:rPr lang="en-GB" dirty="0" smtClean="0"/>
              <a:t>(cont.)</a:t>
            </a:r>
          </a:p>
          <a:p>
            <a:pPr marL="109728" indent="0">
              <a:lnSpc>
                <a:spcPct val="120000"/>
              </a:lnSpc>
              <a:spcAft>
                <a:spcPts val="600"/>
              </a:spcAft>
              <a:buNone/>
            </a:pPr>
            <a:r>
              <a:rPr lang="en-GB" dirty="0" smtClean="0"/>
              <a:t>In </a:t>
            </a:r>
            <a:r>
              <a:rPr lang="en-GB" dirty="0"/>
              <a:t>general, there</a:t>
            </a:r>
            <a:r>
              <a:rPr lang="de-DE" dirty="0"/>
              <a:t> </a:t>
            </a:r>
            <a:r>
              <a:rPr lang="en-GB" dirty="0"/>
              <a:t>are two layers of value:</a:t>
            </a:r>
            <a:endParaRPr lang="de-DE" dirty="0"/>
          </a:p>
          <a:p>
            <a:pPr>
              <a:lnSpc>
                <a:spcPct val="120000"/>
              </a:lnSpc>
              <a:spcAft>
                <a:spcPts val="600"/>
              </a:spcAft>
            </a:pPr>
            <a:r>
              <a:rPr lang="en-GB" sz="2200" dirty="0">
                <a:solidFill>
                  <a:srgbClr val="FF0000"/>
                </a:solidFill>
              </a:rPr>
              <a:t>Primary </a:t>
            </a:r>
            <a:r>
              <a:rPr lang="en-GB" sz="2200" dirty="0" smtClean="0">
                <a:solidFill>
                  <a:srgbClr val="FF0000"/>
                </a:solidFill>
              </a:rPr>
              <a:t>value </a:t>
            </a:r>
            <a:r>
              <a:rPr lang="de-DE" sz="2200" dirty="0" smtClean="0"/>
              <a:t>=</a:t>
            </a:r>
            <a:r>
              <a:rPr lang="en-GB" sz="2200" dirty="0" smtClean="0"/>
              <a:t> </a:t>
            </a:r>
            <a:r>
              <a:rPr lang="en-GB" sz="2200" dirty="0"/>
              <a:t>records of </a:t>
            </a:r>
            <a:r>
              <a:rPr lang="en-GB" sz="2200" dirty="0" smtClean="0"/>
              <a:t>on-going </a:t>
            </a:r>
            <a:r>
              <a:rPr lang="en-GB" sz="2200" dirty="0"/>
              <a:t>business </a:t>
            </a:r>
            <a:r>
              <a:rPr lang="en-GB" sz="2200" dirty="0" smtClean="0"/>
              <a:t>value for the organisation</a:t>
            </a:r>
          </a:p>
          <a:p>
            <a:pPr>
              <a:lnSpc>
                <a:spcPct val="120000"/>
              </a:lnSpc>
              <a:spcAft>
                <a:spcPts val="600"/>
              </a:spcAft>
            </a:pPr>
            <a:r>
              <a:rPr lang="en-GB" sz="2200" dirty="0" smtClean="0">
                <a:solidFill>
                  <a:srgbClr val="FF0000"/>
                </a:solidFill>
              </a:rPr>
              <a:t>Secondary value </a:t>
            </a:r>
            <a:r>
              <a:rPr lang="en-GB" sz="2200" dirty="0" smtClean="0"/>
              <a:t>= additional historical and information value for the organisation and the wider society</a:t>
            </a:r>
            <a:endParaRPr lang="en-GB" sz="2200" dirty="0"/>
          </a:p>
        </p:txBody>
      </p:sp>
      <p:sp>
        <p:nvSpPr>
          <p:cNvPr id="3" name="Titel 2"/>
          <p:cNvSpPr>
            <a:spLocks noGrp="1"/>
          </p:cNvSpPr>
          <p:nvPr>
            <p:ph type="title"/>
          </p:nvPr>
        </p:nvSpPr>
        <p:spPr/>
        <p:txBody>
          <a:bodyPr>
            <a:normAutofit fontScale="90000"/>
          </a:bodyPr>
          <a:lstStyle/>
          <a:p>
            <a:r>
              <a:rPr lang="en-GB" dirty="0"/>
              <a:t>Active Recordkeeping </a:t>
            </a:r>
            <a:r>
              <a:rPr lang="en-GB" dirty="0" smtClean="0"/>
              <a:t>perspective</a:t>
            </a:r>
            <a:endParaRPr lang="en-GB" dirty="0"/>
          </a:p>
        </p:txBody>
      </p:sp>
    </p:spTree>
    <p:extLst>
      <p:ext uri="{BB962C8B-B14F-4D97-AF65-F5344CB8AC3E}">
        <p14:creationId xmlns:p14="http://schemas.microsoft.com/office/powerpoint/2010/main" val="1171982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dirty="0" smtClean="0"/>
              <a:t>Value</a:t>
            </a:r>
          </a:p>
          <a:p>
            <a:pPr lvl="1" indent="-240791">
              <a:buSzPct val="95505"/>
            </a:pPr>
            <a:r>
              <a:rPr lang="en-GB" sz="2150" dirty="0" smtClean="0">
                <a:solidFill>
                  <a:schemeClr val="dk1"/>
                </a:solidFill>
                <a:ea typeface="Rambla"/>
                <a:cs typeface="Rambla"/>
                <a:sym typeface="Rambla"/>
              </a:rPr>
              <a:t>Historical, aesthetic, scientific, financial, social judgements </a:t>
            </a:r>
          </a:p>
          <a:p>
            <a:pPr lvl="1" indent="-240791">
              <a:buSzPct val="95505"/>
            </a:pPr>
            <a:r>
              <a:rPr lang="en-GB" sz="2150" dirty="0" smtClean="0">
                <a:solidFill>
                  <a:schemeClr val="dk1"/>
                </a:solidFill>
                <a:ea typeface="Rambla"/>
                <a:cs typeface="Rambla"/>
                <a:sym typeface="Rambla"/>
              </a:rPr>
              <a:t>Relevance to a community</a:t>
            </a:r>
          </a:p>
          <a:p>
            <a:pPr lvl="1" indent="-240791">
              <a:buSzPct val="95505"/>
            </a:pPr>
            <a:r>
              <a:rPr lang="en-GB" sz="2150" dirty="0" smtClean="0">
                <a:solidFill>
                  <a:schemeClr val="dk1"/>
                </a:solidFill>
                <a:ea typeface="Rambla"/>
                <a:cs typeface="Rambla"/>
                <a:sym typeface="Rambla"/>
              </a:rPr>
              <a:t>Frequency of use, reuse, creation of derived works</a:t>
            </a:r>
          </a:p>
          <a:p>
            <a:pPr indent="-240791">
              <a:buSzPct val="95505"/>
            </a:pPr>
            <a:r>
              <a:rPr lang="en-GB" sz="2550" dirty="0" smtClean="0">
                <a:solidFill>
                  <a:schemeClr val="dk1"/>
                </a:solidFill>
                <a:ea typeface="Rambla"/>
                <a:cs typeface="Rambla"/>
                <a:sym typeface="Rambla"/>
              </a:rPr>
              <a:t>Further factors</a:t>
            </a:r>
          </a:p>
          <a:p>
            <a:pPr lvl="1" indent="-240791">
              <a:buSzPct val="95505"/>
            </a:pPr>
            <a:r>
              <a:rPr lang="en-US" sz="2150" dirty="0">
                <a:solidFill>
                  <a:schemeClr val="dk1"/>
                </a:solidFill>
                <a:ea typeface="Rambla"/>
                <a:cs typeface="Rambla"/>
                <a:sym typeface="Rambla"/>
              </a:rPr>
              <a:t>Increasing size and complexity of content</a:t>
            </a:r>
          </a:p>
          <a:p>
            <a:pPr lvl="1" indent="-240791">
              <a:buSzPct val="95505"/>
            </a:pPr>
            <a:r>
              <a:rPr lang="en-US" sz="2150" dirty="0">
                <a:solidFill>
                  <a:schemeClr val="dk1"/>
                </a:solidFill>
                <a:ea typeface="Rambla"/>
                <a:cs typeface="Rambla"/>
                <a:sym typeface="Rambla"/>
              </a:rPr>
              <a:t>How faithful a representation is it of what was originally intended?</a:t>
            </a:r>
          </a:p>
          <a:p>
            <a:pPr lvl="1" indent="-240791">
              <a:buSzPct val="95505"/>
            </a:pPr>
            <a:r>
              <a:rPr lang="en-US" sz="2150" dirty="0">
                <a:solidFill>
                  <a:schemeClr val="dk1"/>
                </a:solidFill>
                <a:ea typeface="Rambla"/>
                <a:cs typeface="Rambla"/>
                <a:sym typeface="Rambla"/>
              </a:rPr>
              <a:t>Technical feasibility </a:t>
            </a:r>
          </a:p>
          <a:p>
            <a:pPr lvl="1" indent="-240791">
              <a:buSzPct val="95505"/>
            </a:pPr>
            <a:r>
              <a:rPr lang="en-US" sz="2150" dirty="0">
                <a:solidFill>
                  <a:schemeClr val="dk1"/>
                </a:solidFill>
                <a:ea typeface="Rambla"/>
                <a:cs typeface="Rambla"/>
                <a:sym typeface="Rambla"/>
              </a:rPr>
              <a:t>Relationship to other items in collection</a:t>
            </a:r>
          </a:p>
          <a:p>
            <a:pPr lvl="1" indent="-240791">
              <a:buSzPct val="95505"/>
            </a:pPr>
            <a:endParaRPr lang="en-GB" sz="2150" dirty="0" smtClean="0">
              <a:solidFill>
                <a:schemeClr val="dk1"/>
              </a:solidFill>
              <a:ea typeface="Rambla"/>
              <a:cs typeface="Rambla"/>
              <a:sym typeface="Rambla"/>
            </a:endParaRPr>
          </a:p>
          <a:p>
            <a:pPr indent="-240791">
              <a:buSzPct val="95505"/>
            </a:pPr>
            <a:endParaRPr lang="en-GB" sz="2550" dirty="0" smtClean="0">
              <a:solidFill>
                <a:schemeClr val="dk1"/>
              </a:solidFill>
              <a:ea typeface="Rambla"/>
              <a:cs typeface="Rambla"/>
              <a:sym typeface="Rambla"/>
            </a:endParaRPr>
          </a:p>
          <a:p>
            <a:endParaRPr lang="en-GB" dirty="0"/>
          </a:p>
        </p:txBody>
      </p:sp>
      <p:sp>
        <p:nvSpPr>
          <p:cNvPr id="3" name="Titel 2"/>
          <p:cNvSpPr>
            <a:spLocks noGrp="1"/>
          </p:cNvSpPr>
          <p:nvPr>
            <p:ph type="title"/>
          </p:nvPr>
        </p:nvSpPr>
        <p:spPr/>
        <p:txBody>
          <a:bodyPr/>
          <a:lstStyle/>
          <a:p>
            <a:r>
              <a:rPr lang="en-GB" dirty="0" smtClean="0"/>
              <a:t>What to </a:t>
            </a:r>
            <a:r>
              <a:rPr lang="en-GB" dirty="0" smtClean="0"/>
              <a:t>appraise?</a:t>
            </a:r>
            <a:endParaRPr lang="en-GB" dirty="0"/>
          </a:p>
        </p:txBody>
      </p:sp>
    </p:spTree>
    <p:extLst>
      <p:ext uri="{BB962C8B-B14F-4D97-AF65-F5344CB8AC3E}">
        <p14:creationId xmlns:p14="http://schemas.microsoft.com/office/powerpoint/2010/main" val="25815393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marL="109728" indent="0" algn="ctr">
              <a:buNone/>
            </a:pPr>
            <a:r>
              <a:rPr lang="en-GB" dirty="0" smtClean="0"/>
              <a:t>“Appraisal is the process </a:t>
            </a:r>
          </a:p>
          <a:p>
            <a:pPr marL="109728" indent="0" algn="ctr">
              <a:buNone/>
            </a:pPr>
            <a:r>
              <a:rPr lang="en-GB" dirty="0" smtClean="0"/>
              <a:t>by which decisions on the </a:t>
            </a:r>
          </a:p>
          <a:p>
            <a:pPr marL="109728" indent="0" algn="ctr">
              <a:buNone/>
            </a:pPr>
            <a:r>
              <a:rPr lang="en-GB" dirty="0" smtClean="0">
                <a:solidFill>
                  <a:srgbClr val="FF0000"/>
                </a:solidFill>
              </a:rPr>
              <a:t>retention,</a:t>
            </a:r>
          </a:p>
          <a:p>
            <a:pPr marL="109728" indent="0" algn="ctr">
              <a:buNone/>
            </a:pPr>
            <a:r>
              <a:rPr lang="en-GB" dirty="0" smtClean="0">
                <a:solidFill>
                  <a:srgbClr val="FF0000"/>
                </a:solidFill>
              </a:rPr>
              <a:t> disposal </a:t>
            </a:r>
          </a:p>
          <a:p>
            <a:pPr marL="109728" indent="0" algn="ctr">
              <a:buNone/>
            </a:pPr>
            <a:r>
              <a:rPr lang="en-GB" dirty="0" smtClean="0">
                <a:solidFill>
                  <a:srgbClr val="FF0000"/>
                </a:solidFill>
              </a:rPr>
              <a:t>or transfer </a:t>
            </a:r>
          </a:p>
          <a:p>
            <a:pPr marL="109728" indent="0" algn="ctr">
              <a:buNone/>
            </a:pPr>
            <a:r>
              <a:rPr lang="en-GB" dirty="0" smtClean="0"/>
              <a:t>of records are taken.” </a:t>
            </a:r>
          </a:p>
          <a:p>
            <a:pPr marL="109728" indent="0" algn="ctr">
              <a:buNone/>
            </a:pPr>
            <a:endParaRPr lang="en-GB" dirty="0"/>
          </a:p>
          <a:p>
            <a:pPr marL="109728" indent="0" algn="r">
              <a:buNone/>
            </a:pPr>
            <a:r>
              <a:rPr lang="en-GB" sz="2000" i="1" dirty="0" smtClean="0"/>
              <a:t>[PRO, 1999]: </a:t>
            </a:r>
            <a:r>
              <a:rPr lang="de-DE" sz="2000" i="1" dirty="0"/>
              <a:t>Management, </a:t>
            </a:r>
            <a:r>
              <a:rPr lang="de-DE" sz="2000" i="1" dirty="0" err="1"/>
              <a:t>appraisal</a:t>
            </a:r>
            <a:r>
              <a:rPr lang="de-DE" sz="2000" i="1" dirty="0"/>
              <a:t> </a:t>
            </a:r>
            <a:r>
              <a:rPr lang="de-DE" sz="2000" i="1" dirty="0" err="1"/>
              <a:t>and</a:t>
            </a:r>
            <a:r>
              <a:rPr lang="de-DE" sz="2000" i="1" dirty="0"/>
              <a:t> </a:t>
            </a:r>
            <a:r>
              <a:rPr lang="de-DE" sz="2000" i="1" dirty="0" err="1"/>
              <a:t>preservation</a:t>
            </a:r>
            <a:r>
              <a:rPr lang="de-DE" sz="2000" i="1" dirty="0"/>
              <a:t> </a:t>
            </a:r>
            <a:r>
              <a:rPr lang="de-DE" sz="2000" i="1" dirty="0" err="1"/>
              <a:t>of</a:t>
            </a:r>
            <a:r>
              <a:rPr lang="de-DE" sz="2000" i="1" dirty="0"/>
              <a:t> electronic </a:t>
            </a:r>
            <a:r>
              <a:rPr lang="de-DE" sz="2000" i="1" dirty="0" err="1"/>
              <a:t>records</a:t>
            </a:r>
            <a:r>
              <a:rPr lang="de-DE" sz="2000" i="1" dirty="0"/>
              <a:t> </a:t>
            </a:r>
            <a:r>
              <a:rPr lang="de-DE" sz="2000" i="1" dirty="0" err="1"/>
              <a:t>Vol</a:t>
            </a:r>
            <a:r>
              <a:rPr lang="de-DE" sz="2000" i="1" dirty="0"/>
              <a:t> 1: </a:t>
            </a:r>
            <a:r>
              <a:rPr lang="de-DE" sz="2000" i="1" dirty="0" err="1"/>
              <a:t>Principles</a:t>
            </a:r>
            <a:endParaRPr lang="de-DE" sz="2000" i="1" dirty="0"/>
          </a:p>
          <a:p>
            <a:pPr marL="109728" indent="0" algn="r">
              <a:buNone/>
            </a:pPr>
            <a:endParaRPr lang="en-GB" sz="2000" i="1" dirty="0" smtClean="0"/>
          </a:p>
          <a:p>
            <a:pPr marL="109728" indent="0" algn="ctr">
              <a:buNone/>
            </a:pPr>
            <a:endParaRPr lang="en-GB" dirty="0"/>
          </a:p>
        </p:txBody>
      </p:sp>
      <p:sp>
        <p:nvSpPr>
          <p:cNvPr id="3" name="Titel 2"/>
          <p:cNvSpPr>
            <a:spLocks noGrp="1"/>
          </p:cNvSpPr>
          <p:nvPr>
            <p:ph type="title"/>
          </p:nvPr>
        </p:nvSpPr>
        <p:spPr/>
        <p:txBody>
          <a:bodyPr/>
          <a:lstStyle/>
          <a:p>
            <a:r>
              <a:rPr lang="en-GB" dirty="0" smtClean="0"/>
              <a:t>In a nutshell</a:t>
            </a:r>
            <a:endParaRPr lang="en-GB" dirty="0"/>
          </a:p>
        </p:txBody>
      </p:sp>
    </p:spTree>
    <p:extLst>
      <p:ext uri="{BB962C8B-B14F-4D97-AF65-F5344CB8AC3E}">
        <p14:creationId xmlns:p14="http://schemas.microsoft.com/office/powerpoint/2010/main" val="3974351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Appraisal in the context of</a:t>
            </a:r>
            <a:endParaRPr lang="en-GB" dirty="0"/>
          </a:p>
        </p:txBody>
      </p:sp>
      <p:sp>
        <p:nvSpPr>
          <p:cNvPr id="5" name="Textplatzhalter 4"/>
          <p:cNvSpPr>
            <a:spLocks noGrp="1"/>
          </p:cNvSpPr>
          <p:nvPr>
            <p:ph type="body" idx="1"/>
          </p:nvPr>
        </p:nvSpPr>
        <p:spPr/>
        <p:txBody>
          <a:bodyPr/>
          <a:lstStyle/>
          <a:p>
            <a:r>
              <a:rPr lang="en-GB" dirty="0" smtClean="0"/>
              <a:t>Archiving legacy documents received from third parties:</a:t>
            </a:r>
          </a:p>
          <a:p>
            <a:r>
              <a:rPr lang="en-GB" dirty="0" smtClean="0"/>
              <a:t>Acquiring or rejecting </a:t>
            </a:r>
            <a:endParaRPr lang="en-GB" dirty="0"/>
          </a:p>
        </p:txBody>
      </p:sp>
    </p:spTree>
    <p:extLst>
      <p:ext uri="{BB962C8B-B14F-4D97-AF65-F5344CB8AC3E}">
        <p14:creationId xmlns:p14="http://schemas.microsoft.com/office/powerpoint/2010/main" val="4860909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49116E9FBA954C9490A7874AB24CFE" ma:contentTypeVersion="1" ma:contentTypeDescription="Create a new document." ma:contentTypeScope="" ma:versionID="67cf86edd92dbe72342291a7ecdd71e5">
  <xsd:schema xmlns:xsd="http://www.w3.org/2001/XMLSchema" xmlns:xs="http://www.w3.org/2001/XMLSchema" xmlns:p="http://schemas.microsoft.com/office/2006/metadata/properties" xmlns:ns2="bb4de565-97d2-4d5a-96a1-8e577746f438" xmlns:ns3="be035fe2-5863-412a-ba6f-a035138d8ae0" targetNamespace="http://schemas.microsoft.com/office/2006/metadata/properties" ma:root="true" ma:fieldsID="36c1dfdf10c8882a57568cdccc7b22aa" ns2:_="" ns3:_="">
    <xsd:import namespace="bb4de565-97d2-4d5a-96a1-8e577746f438"/>
    <xsd:import namespace="be035fe2-5863-412a-ba6f-a035138d8ae0"/>
    <xsd:element name="properties">
      <xsd:complexType>
        <xsd:sequence>
          <xsd:element name="documentManagement">
            <xsd:complexType>
              <xsd:all>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de565-97d2-4d5a-96a1-8e577746f4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035fe2-5863-412a-ba6f-a035138d8ae0" elementFormDefault="qualified">
    <xsd:import namespace="http://schemas.microsoft.com/office/2006/documentManagement/types"/>
    <xsd:import namespace="http://schemas.microsoft.com/office/infopath/2007/PartnerControls"/>
    <xsd:element name="Category" ma:index="11" nillable="true" ma:displayName="Category" ma:default="PROPOSAL" ma:format="Dropdown" ma:internalName="Category">
      <xsd:simpleType>
        <xsd:restriction base="dms:Choice">
          <xsd:enumeration value="PROPOSAL"/>
          <xsd:enumeration value="LEGAL DOCS"/>
          <xsd:enumeration value="FINANCIAL"/>
          <xsd:enumeration value="DELIVERABL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b4de565-97d2-4d5a-96a1-8e577746f438">DSOFT-72-721</_dlc_DocId>
    <_dlc_DocIdUrl xmlns="bb4de565-97d2-4d5a-96a1-8e577746f438">
      <Url>https://sp.dotsoft.gr/sites/dotsoft/DOCLIB/_layouts/DocIdRedir.aspx?ID=DSOFT-72-721</Url>
      <Description>DSOFT-72-721</Description>
    </_dlc_DocIdUrl>
    <Category xmlns="be035fe2-5863-412a-ba6f-a035138d8ae0">PROPOSAL</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39F7396-3BD3-4A6F-B818-5E3158E82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de565-97d2-4d5a-96a1-8e577746f438"/>
    <ds:schemaRef ds:uri="be035fe2-5863-412a-ba6f-a035138d8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F4F72D-5CD7-4AB3-B0E3-AAF13AC8D039}">
  <ds:schemaRefs>
    <ds:schemaRef ds:uri="http://www.w3.org/XML/1998/namespace"/>
    <ds:schemaRef ds:uri="http://schemas.microsoft.com/office/2006/documentManagement/types"/>
    <ds:schemaRef ds:uri="http://purl.org/dc/elements/1.1/"/>
    <ds:schemaRef ds:uri="http://purl.org/dc/dcmitype/"/>
    <ds:schemaRef ds:uri="be035fe2-5863-412a-ba6f-a035138d8ae0"/>
    <ds:schemaRef ds:uri="http://schemas.microsoft.com/office/infopath/2007/PartnerControls"/>
    <ds:schemaRef ds:uri="bb4de565-97d2-4d5a-96a1-8e577746f438"/>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FDE8DEA-5049-469A-811C-04AD036602B0}">
  <ds:schemaRefs>
    <ds:schemaRef ds:uri="http://schemas.microsoft.com/sharepoint/v3/contenttype/forms"/>
  </ds:schemaRefs>
</ds:datastoreItem>
</file>

<file path=customXml/itemProps4.xml><?xml version="1.0" encoding="utf-8"?>
<ds:datastoreItem xmlns:ds="http://schemas.openxmlformats.org/officeDocument/2006/customXml" ds:itemID="{F77D095B-72FF-4D11-A9A3-A2740F04A7E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2231</Words>
  <Application>Microsoft Macintosh PowerPoint</Application>
  <PresentationFormat>Bildschirmpräsentation (4:3)</PresentationFormat>
  <Paragraphs>263</Paragraphs>
  <Slides>44</Slides>
  <Notes>4</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Concourse</vt:lpstr>
      <vt:lpstr>WHAT IS APPRAISAL?</vt:lpstr>
      <vt:lpstr>by Jennifer Wright on October 12, 2012</vt:lpstr>
      <vt:lpstr>Good to know</vt:lpstr>
      <vt:lpstr>Appraisal in the context of</vt:lpstr>
      <vt:lpstr>Active Recordkeeping perspective</vt:lpstr>
      <vt:lpstr>Active Recordkeeping perspective</vt:lpstr>
      <vt:lpstr>What to appraise?</vt:lpstr>
      <vt:lpstr>In a nutshell</vt:lpstr>
      <vt:lpstr>Appraisal in the context of</vt:lpstr>
      <vt:lpstr>The archive</vt:lpstr>
      <vt:lpstr>The archive</vt:lpstr>
      <vt:lpstr>The archive</vt:lpstr>
      <vt:lpstr>Acquisition</vt:lpstr>
      <vt:lpstr>by Jennifer Wright on October 12, 2012</vt:lpstr>
      <vt:lpstr>Appraisal in the context of</vt:lpstr>
      <vt:lpstr>OAIS reference model</vt:lpstr>
      <vt:lpstr>OAIS reference model</vt:lpstr>
      <vt:lpstr>DCC lifecycle model</vt:lpstr>
      <vt:lpstr>DCC lifecycle model</vt:lpstr>
      <vt:lpstr>DataOne model</vt:lpstr>
      <vt:lpstr>DataOne model</vt:lpstr>
      <vt:lpstr>Appraisal</vt:lpstr>
      <vt:lpstr>by Jennifer Wright on October 12, 2012</vt:lpstr>
      <vt:lpstr>Why is appraisal difficult?</vt:lpstr>
      <vt:lpstr>Types of appraisal</vt:lpstr>
      <vt:lpstr>Example: Media art appraisal</vt:lpstr>
      <vt:lpstr>Approaches to appraisal</vt:lpstr>
      <vt:lpstr>Yet another model?</vt:lpstr>
      <vt:lpstr>Records continuum model</vt:lpstr>
      <vt:lpstr>RCM and lifecycle models</vt:lpstr>
      <vt:lpstr>“a state of always becoming”</vt:lpstr>
      <vt:lpstr>The post-custodial theory</vt:lpstr>
      <vt:lpstr>Appraisal and continuum</vt:lpstr>
      <vt:lpstr>Appraisal of digital objects</vt:lpstr>
      <vt:lpstr>Example for the complex user communities in science</vt:lpstr>
      <vt:lpstr>Appraisal</vt:lpstr>
      <vt:lpstr>Appraising change</vt:lpstr>
      <vt:lpstr>Another angle</vt:lpstr>
      <vt:lpstr>An added aspect</vt:lpstr>
      <vt:lpstr>Types of risk</vt:lpstr>
      <vt:lpstr>Mitigation and re-appraisal</vt:lpstr>
      <vt:lpstr>Steps in appraisal</vt:lpstr>
      <vt:lpstr>Appraisal</vt:lpstr>
      <vt:lpstr>Requirements for appraisal tool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2013-02-15T09:23:17Z</dcterms:created>
  <dcterms:modified xsi:type="dcterms:W3CDTF">2016-08-26T08:50:37Z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y fmtid="{D5CDD505-2E9C-101B-9397-08002B2CF9AE}" pid="3" name="_dlc_DocIdItemGuid">
    <vt:lpwstr>da853529-0247-4b67-a84c-444b4c692174</vt:lpwstr>
  </property>
  <property fmtid="{D5CDD505-2E9C-101B-9397-08002B2CF9AE}" pid="4" name="ContentTypeId">
    <vt:lpwstr>0x010100FC49116E9FBA954C9490A7874AB24CFE</vt:lpwstr>
  </property>
</Properties>
</file>